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354" r:id="rId3"/>
    <p:sldId id="355" r:id="rId4"/>
    <p:sldId id="364" r:id="rId5"/>
    <p:sldId id="362" r:id="rId6"/>
    <p:sldId id="365" r:id="rId7"/>
    <p:sldId id="363" r:id="rId8"/>
    <p:sldId id="356" r:id="rId9"/>
    <p:sldId id="367" r:id="rId10"/>
    <p:sldId id="368" r:id="rId11"/>
    <p:sldId id="375" r:id="rId12"/>
    <p:sldId id="376" r:id="rId13"/>
    <p:sldId id="369" r:id="rId14"/>
    <p:sldId id="386" r:id="rId15"/>
    <p:sldId id="370" r:id="rId16"/>
    <p:sldId id="372" r:id="rId17"/>
    <p:sldId id="391" r:id="rId18"/>
    <p:sldId id="392" r:id="rId19"/>
    <p:sldId id="393" r:id="rId20"/>
    <p:sldId id="371" r:id="rId21"/>
    <p:sldId id="387" r:id="rId22"/>
    <p:sldId id="388" r:id="rId23"/>
    <p:sldId id="390" r:id="rId24"/>
    <p:sldId id="290"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703B8F-3E0C-4666-A667-B6E1513B3F0C}" type="datetimeFigureOut">
              <a:rPr lang="en-US" smtClean="0"/>
              <a:t>7/29/2019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28A678-7B58-4AEC-BC8C-A81F09046CD8}" type="slidenum">
              <a:rPr lang="en-US" smtClean="0"/>
              <a:t>‹#›</a:t>
            </a:fld>
            <a:endParaRPr lang="en-US"/>
          </a:p>
        </p:txBody>
      </p:sp>
    </p:spTree>
    <p:extLst>
      <p:ext uri="{BB962C8B-B14F-4D97-AF65-F5344CB8AC3E}">
        <p14:creationId xmlns:p14="http://schemas.microsoft.com/office/powerpoint/2010/main" val="16037520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ED7E49-72E9-4E5C-9723-FFDEB3F90E09}" type="slidenum">
              <a:rPr lang="en-US" smtClean="0"/>
              <a:t>2</a:t>
            </a:fld>
            <a:endParaRPr lang="en-US" dirty="0"/>
          </a:p>
        </p:txBody>
      </p:sp>
    </p:spTree>
    <p:extLst>
      <p:ext uri="{BB962C8B-B14F-4D97-AF65-F5344CB8AC3E}">
        <p14:creationId xmlns:p14="http://schemas.microsoft.com/office/powerpoint/2010/main" val="38584832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TPE rights</a:t>
            </a:r>
          </a:p>
          <a:p>
            <a:endParaRPr lang="en-US" dirty="0"/>
          </a:p>
        </p:txBody>
      </p:sp>
      <p:sp>
        <p:nvSpPr>
          <p:cNvPr id="4" name="Slide Number Placeholder 3"/>
          <p:cNvSpPr>
            <a:spLocks noGrp="1"/>
          </p:cNvSpPr>
          <p:nvPr>
            <p:ph type="sldNum" sz="quarter" idx="10"/>
          </p:nvPr>
        </p:nvSpPr>
        <p:spPr/>
        <p:txBody>
          <a:bodyPr/>
          <a:lstStyle/>
          <a:p>
            <a:fld id="{A4ED7E49-72E9-4E5C-9723-FFDEB3F90E09}" type="slidenum">
              <a:rPr lang="en-US" smtClean="0"/>
              <a:t>11</a:t>
            </a:fld>
            <a:endParaRPr lang="en-US" dirty="0"/>
          </a:p>
        </p:txBody>
      </p:sp>
    </p:spTree>
    <p:extLst>
      <p:ext uri="{BB962C8B-B14F-4D97-AF65-F5344CB8AC3E}">
        <p14:creationId xmlns:p14="http://schemas.microsoft.com/office/powerpoint/2010/main" val="32127821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Wiretap</a:t>
            </a:r>
            <a:r>
              <a:rPr lang="en-US" baseline="0" dirty="0"/>
              <a:t> law</a:t>
            </a:r>
          </a:p>
          <a:p>
            <a:endParaRPr lang="en-US" dirty="0"/>
          </a:p>
        </p:txBody>
      </p:sp>
      <p:sp>
        <p:nvSpPr>
          <p:cNvPr id="4" name="Slide Number Placeholder 3"/>
          <p:cNvSpPr>
            <a:spLocks noGrp="1"/>
          </p:cNvSpPr>
          <p:nvPr>
            <p:ph type="sldNum" sz="quarter" idx="10"/>
          </p:nvPr>
        </p:nvSpPr>
        <p:spPr/>
        <p:txBody>
          <a:bodyPr/>
          <a:lstStyle/>
          <a:p>
            <a:fld id="{A4ED7E49-72E9-4E5C-9723-FFDEB3F90E09}" type="slidenum">
              <a:rPr lang="en-US" smtClean="0"/>
              <a:t>12</a:t>
            </a:fld>
            <a:endParaRPr lang="en-US" dirty="0"/>
          </a:p>
        </p:txBody>
      </p:sp>
    </p:spTree>
    <p:extLst>
      <p:ext uri="{BB962C8B-B14F-4D97-AF65-F5344CB8AC3E}">
        <p14:creationId xmlns:p14="http://schemas.microsoft.com/office/powerpoint/2010/main" val="907673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Only the Board has authority to terminate</a:t>
            </a:r>
          </a:p>
          <a:p>
            <a:endParaRPr lang="en-US" dirty="0"/>
          </a:p>
        </p:txBody>
      </p:sp>
      <p:sp>
        <p:nvSpPr>
          <p:cNvPr id="4" name="Slide Number Placeholder 3"/>
          <p:cNvSpPr>
            <a:spLocks noGrp="1"/>
          </p:cNvSpPr>
          <p:nvPr>
            <p:ph type="sldNum" sz="quarter" idx="10"/>
          </p:nvPr>
        </p:nvSpPr>
        <p:spPr/>
        <p:txBody>
          <a:bodyPr/>
          <a:lstStyle/>
          <a:p>
            <a:fld id="{A4ED7E49-72E9-4E5C-9723-FFDEB3F90E09}" type="slidenum">
              <a:rPr lang="en-US" smtClean="0"/>
              <a:t>13</a:t>
            </a:fld>
            <a:endParaRPr lang="en-US" dirty="0"/>
          </a:p>
        </p:txBody>
      </p:sp>
    </p:spTree>
    <p:extLst>
      <p:ext uri="{BB962C8B-B14F-4D97-AF65-F5344CB8AC3E}">
        <p14:creationId xmlns:p14="http://schemas.microsoft.com/office/powerpoint/2010/main" val="24984882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ED7E49-72E9-4E5C-9723-FFDEB3F90E09}" type="slidenum">
              <a:rPr lang="en-US" smtClean="0"/>
              <a:t>15</a:t>
            </a:fld>
            <a:endParaRPr lang="en-US" dirty="0"/>
          </a:p>
        </p:txBody>
      </p:sp>
    </p:spTree>
    <p:extLst>
      <p:ext uri="{BB962C8B-B14F-4D97-AF65-F5344CB8AC3E}">
        <p14:creationId xmlns:p14="http://schemas.microsoft.com/office/powerpoint/2010/main" val="15296468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ED7E49-72E9-4E5C-9723-FFDEB3F90E09}" type="slidenum">
              <a:rPr lang="en-US" smtClean="0"/>
              <a:t>16</a:t>
            </a:fld>
            <a:endParaRPr lang="en-US" dirty="0"/>
          </a:p>
        </p:txBody>
      </p:sp>
    </p:spTree>
    <p:extLst>
      <p:ext uri="{BB962C8B-B14F-4D97-AF65-F5344CB8AC3E}">
        <p14:creationId xmlns:p14="http://schemas.microsoft.com/office/powerpoint/2010/main" val="13718507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ED7E49-72E9-4E5C-9723-FFDEB3F90E09}" type="slidenum">
              <a:rPr lang="en-US" smtClean="0"/>
              <a:t>20</a:t>
            </a:fld>
            <a:endParaRPr lang="en-US" dirty="0"/>
          </a:p>
        </p:txBody>
      </p:sp>
    </p:spTree>
    <p:extLst>
      <p:ext uri="{BB962C8B-B14F-4D97-AF65-F5344CB8AC3E}">
        <p14:creationId xmlns:p14="http://schemas.microsoft.com/office/powerpoint/2010/main" val="38966004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BD4DCE-DB67-4AA0-BAB3-EBB4906CDEAC}" type="slidenum">
              <a:rPr lang="en-US" smtClean="0">
                <a:solidFill>
                  <a:prstClr val="black"/>
                </a:solidFill>
              </a:rPr>
              <a:pPr/>
              <a:t>24</a:t>
            </a:fld>
            <a:endParaRPr lang="en-US" dirty="0">
              <a:solidFill>
                <a:prstClr val="black"/>
              </a:solidFill>
            </a:endParaRPr>
          </a:p>
        </p:txBody>
      </p:sp>
    </p:spTree>
    <p:extLst>
      <p:ext uri="{BB962C8B-B14F-4D97-AF65-F5344CB8AC3E}">
        <p14:creationId xmlns:p14="http://schemas.microsoft.com/office/powerpoint/2010/main" val="41837714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507">
              <a:defRPr/>
            </a:pPr>
            <a:r>
              <a:rPr lang="en-US" dirty="0"/>
              <a:t>In </a:t>
            </a:r>
            <a:r>
              <a:rPr lang="en-US" i="1" dirty="0"/>
              <a:t>Weingarten</a:t>
            </a:r>
            <a:r>
              <a:rPr lang="en-US" dirty="0"/>
              <a:t>, private-sector</a:t>
            </a:r>
            <a:r>
              <a:rPr lang="en-US" baseline="0" dirty="0"/>
              <a:t> </a:t>
            </a:r>
            <a:r>
              <a:rPr lang="en-US" dirty="0"/>
              <a:t>employee suspected of theft requested union representative for interview with management. Request was denied. Employee was not disciplined. Union claimed this was an unfair labor practice. Supreme Court</a:t>
            </a:r>
            <a:r>
              <a:rPr lang="en-US" baseline="0" dirty="0"/>
              <a:t> agreed.</a:t>
            </a:r>
            <a:endParaRPr lang="en-US" dirty="0"/>
          </a:p>
          <a:p>
            <a:endParaRPr lang="en-US" dirty="0"/>
          </a:p>
          <a:p>
            <a:r>
              <a:rPr lang="en-US" dirty="0"/>
              <a:t>Investigatory</a:t>
            </a:r>
            <a:r>
              <a:rPr lang="en-US" baseline="0" dirty="0"/>
              <a:t> interviews – meeting calculated to form the basis for taking disciplinary or other job-affecting actions because of past misconduct</a:t>
            </a:r>
            <a:endParaRPr lang="en-US" dirty="0"/>
          </a:p>
          <a:p>
            <a:endParaRPr lang="en-US" baseline="0" dirty="0"/>
          </a:p>
          <a:p>
            <a:r>
              <a:rPr lang="en-US" baseline="0" dirty="0"/>
              <a:t>Drug testing is an investigatory interview – right to consult before, but not necessarily to have rep present during testing</a:t>
            </a:r>
          </a:p>
          <a:p>
            <a:endParaRPr lang="en-US" baseline="0" dirty="0"/>
          </a:p>
          <a:p>
            <a:r>
              <a:rPr lang="en-US" i="1" baseline="0" dirty="0"/>
              <a:t>Weingarten</a:t>
            </a:r>
            <a:r>
              <a:rPr lang="en-US" i="0" baseline="0" dirty="0"/>
              <a:t> rule does not apply to non-investigatory meeting for purpose of informing employee of disciplinary decision. </a:t>
            </a:r>
            <a:r>
              <a:rPr lang="en-US" i="1" baseline="0" dirty="0"/>
              <a:t>PSSU Local 668 SEIU v. Com. of Pa. Dept. of Corr.</a:t>
            </a:r>
            <a:r>
              <a:rPr lang="en-US" i="0" baseline="0" dirty="0"/>
              <a:t>, 34 PPER ¶ 110</a:t>
            </a:r>
          </a:p>
          <a:p>
            <a:endParaRPr lang="en-US" baseline="0" dirty="0"/>
          </a:p>
          <a:p>
            <a:r>
              <a:rPr lang="en-US" baseline="0" dirty="0"/>
              <a:t>Drug testing is an investigatory interview – right to consult before, but not necessarily to have rep present during testing</a:t>
            </a:r>
          </a:p>
          <a:p>
            <a:endParaRPr lang="en-US" i="1" dirty="0"/>
          </a:p>
        </p:txBody>
      </p:sp>
      <p:sp>
        <p:nvSpPr>
          <p:cNvPr id="4" name="Slide Number Placeholder 3"/>
          <p:cNvSpPr>
            <a:spLocks noGrp="1"/>
          </p:cNvSpPr>
          <p:nvPr>
            <p:ph type="sldNum" sz="quarter" idx="10"/>
          </p:nvPr>
        </p:nvSpPr>
        <p:spPr/>
        <p:txBody>
          <a:bodyPr/>
          <a:lstStyle/>
          <a:p>
            <a:fld id="{A4ED7E49-72E9-4E5C-9723-FFDEB3F90E09}" type="slidenum">
              <a:rPr lang="en-US" smtClean="0"/>
              <a:t>3</a:t>
            </a:fld>
            <a:endParaRPr lang="en-US" dirty="0"/>
          </a:p>
        </p:txBody>
      </p:sp>
    </p:spTree>
    <p:extLst>
      <p:ext uri="{BB962C8B-B14F-4D97-AF65-F5344CB8AC3E}">
        <p14:creationId xmlns:p14="http://schemas.microsoft.com/office/powerpoint/2010/main" val="18305523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Choice of representative</a:t>
            </a:r>
            <a:r>
              <a:rPr lang="en-US" baseline="0" dirty="0"/>
              <a:t> – may be a union attorney – but no entitlement to attorney per se, and attorney may not act as attorney</a:t>
            </a:r>
            <a:endParaRPr lang="en-US" dirty="0"/>
          </a:p>
          <a:p>
            <a:endParaRPr lang="en-US" dirty="0"/>
          </a:p>
          <a:p>
            <a:r>
              <a:rPr lang="en-US" dirty="0"/>
              <a:t>Right to consult before</a:t>
            </a:r>
            <a:r>
              <a:rPr lang="en-US" baseline="0" dirty="0"/>
              <a:t> interview - </a:t>
            </a:r>
            <a:r>
              <a:rPr lang="en-US" i="1" dirty="0"/>
              <a:t>Fraternal Order of Police, Conference of Pennsylvania Liquor Control Board Lodges v. Commonwealth of Pennsylvania, Pennsylvania State Police,</a:t>
            </a:r>
            <a:r>
              <a:rPr lang="en-US" dirty="0"/>
              <a:t> 28 Pa. Pub. Emp. R. ¶ 28203 (PLRB Final Order, 1997)</a:t>
            </a:r>
          </a:p>
          <a:p>
            <a:endParaRPr lang="en-US" dirty="0"/>
          </a:p>
          <a:p>
            <a:r>
              <a:rPr lang="en-US" dirty="0"/>
              <a:t>Right to consult</a:t>
            </a:r>
            <a:r>
              <a:rPr lang="en-US" baseline="0" dirty="0"/>
              <a:t> during interview – </a:t>
            </a:r>
            <a:r>
              <a:rPr lang="en-US" i="1" baseline="0" dirty="0"/>
              <a:t>Com. of Pa. v. PLRB</a:t>
            </a:r>
            <a:r>
              <a:rPr lang="en-US" i="0" baseline="0" dirty="0"/>
              <a:t>, </a:t>
            </a:r>
            <a:r>
              <a:rPr lang="en-US" dirty="0"/>
              <a:t>2003 WL 26068595 (Pa. Commw. Ct. 2003)</a:t>
            </a:r>
          </a:p>
          <a:p>
            <a:endParaRPr lang="en-US" dirty="0"/>
          </a:p>
          <a:p>
            <a:r>
              <a:rPr lang="en-US" dirty="0"/>
              <a:t>Reasonable</a:t>
            </a:r>
            <a:r>
              <a:rPr lang="en-US" baseline="0" dirty="0"/>
              <a:t> grounds – example – “when a significant question is asked such as one that could result in the discipline of the employee or when the question asked may be interpreted in more than one way”</a:t>
            </a:r>
          </a:p>
        </p:txBody>
      </p:sp>
      <p:sp>
        <p:nvSpPr>
          <p:cNvPr id="4" name="Slide Number Placeholder 3"/>
          <p:cNvSpPr>
            <a:spLocks noGrp="1"/>
          </p:cNvSpPr>
          <p:nvPr>
            <p:ph type="sldNum" sz="quarter" idx="10"/>
          </p:nvPr>
        </p:nvSpPr>
        <p:spPr/>
        <p:txBody>
          <a:bodyPr/>
          <a:lstStyle/>
          <a:p>
            <a:fld id="{A4ED7E49-72E9-4E5C-9723-FFDEB3F90E09}" type="slidenum">
              <a:rPr lang="en-US" smtClean="0"/>
              <a:t>4</a:t>
            </a:fld>
            <a:endParaRPr lang="en-US" dirty="0"/>
          </a:p>
        </p:txBody>
      </p:sp>
    </p:spTree>
    <p:extLst>
      <p:ext uri="{BB962C8B-B14F-4D97-AF65-F5344CB8AC3E}">
        <p14:creationId xmlns:p14="http://schemas.microsoft.com/office/powerpoint/2010/main" val="23669835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duty to bargain – managerial prerogative – employer decides whether, when, where, how to conduct investigatory interview</a:t>
            </a:r>
          </a:p>
          <a:p>
            <a:endParaRPr lang="en-US" dirty="0"/>
          </a:p>
          <a:p>
            <a:r>
              <a:rPr lang="en-US" dirty="0"/>
              <a:t>Employer may use court reporter to transcribe interview – </a:t>
            </a:r>
            <a:r>
              <a:rPr lang="en-US" i="1" dirty="0"/>
              <a:t>South Middleton Education Association PSEA/NEA v. South Middleton School District</a:t>
            </a:r>
            <a:r>
              <a:rPr lang="en-US" dirty="0"/>
              <a:t>, 45 PPER ¶ 109 (PLRB Proposed Order 2014)</a:t>
            </a:r>
          </a:p>
          <a:p>
            <a:endParaRPr lang="en-US" dirty="0"/>
          </a:p>
        </p:txBody>
      </p:sp>
      <p:sp>
        <p:nvSpPr>
          <p:cNvPr id="4" name="Slide Number Placeholder 3"/>
          <p:cNvSpPr>
            <a:spLocks noGrp="1"/>
          </p:cNvSpPr>
          <p:nvPr>
            <p:ph type="sldNum" sz="quarter" idx="10"/>
          </p:nvPr>
        </p:nvSpPr>
        <p:spPr/>
        <p:txBody>
          <a:bodyPr/>
          <a:lstStyle/>
          <a:p>
            <a:fld id="{A4ED7E49-72E9-4E5C-9723-FFDEB3F90E09}" type="slidenum">
              <a:rPr lang="en-US" smtClean="0"/>
              <a:t>5</a:t>
            </a:fld>
            <a:endParaRPr lang="en-US" dirty="0"/>
          </a:p>
        </p:txBody>
      </p:sp>
    </p:spTree>
    <p:extLst>
      <p:ext uri="{BB962C8B-B14F-4D97-AF65-F5344CB8AC3E}">
        <p14:creationId xmlns:p14="http://schemas.microsoft.com/office/powerpoint/2010/main" val="22483489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ED7E49-72E9-4E5C-9723-FFDEB3F90E09}" type="slidenum">
              <a:rPr lang="en-US" smtClean="0"/>
              <a:t>6</a:t>
            </a:fld>
            <a:endParaRPr lang="en-US" dirty="0"/>
          </a:p>
        </p:txBody>
      </p:sp>
    </p:spTree>
    <p:extLst>
      <p:ext uri="{BB962C8B-B14F-4D97-AF65-F5344CB8AC3E}">
        <p14:creationId xmlns:p14="http://schemas.microsoft.com/office/powerpoint/2010/main" val="30030875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ED7E49-72E9-4E5C-9723-FFDEB3F90E09}" type="slidenum">
              <a:rPr lang="en-US" smtClean="0"/>
              <a:t>7</a:t>
            </a:fld>
            <a:endParaRPr lang="en-US" dirty="0"/>
          </a:p>
        </p:txBody>
      </p:sp>
    </p:spTree>
    <p:extLst>
      <p:ext uri="{BB962C8B-B14F-4D97-AF65-F5344CB8AC3E}">
        <p14:creationId xmlns:p14="http://schemas.microsoft.com/office/powerpoint/2010/main" val="1876649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507">
              <a:defRPr/>
            </a:pPr>
            <a:r>
              <a:rPr lang="en-US" dirty="0"/>
              <a:t>Loudermill facts: Security guard stated on job application that he had never been convicted of felony. Months</a:t>
            </a:r>
            <a:r>
              <a:rPr lang="en-US" baseline="0" dirty="0"/>
              <a:t> after hiring the guard, District discovered he had been convicted of grand larceny. Business manager sent letter to guard informing guard that he had been dismissed for dishonesty. No opportunity to respond. </a:t>
            </a:r>
            <a:endParaRPr lang="en-US" dirty="0"/>
          </a:p>
          <a:p>
            <a:endParaRPr lang="en-US" dirty="0"/>
          </a:p>
        </p:txBody>
      </p:sp>
      <p:sp>
        <p:nvSpPr>
          <p:cNvPr id="4" name="Slide Number Placeholder 3"/>
          <p:cNvSpPr>
            <a:spLocks noGrp="1"/>
          </p:cNvSpPr>
          <p:nvPr>
            <p:ph type="sldNum" sz="quarter" idx="10"/>
          </p:nvPr>
        </p:nvSpPr>
        <p:spPr/>
        <p:txBody>
          <a:bodyPr/>
          <a:lstStyle/>
          <a:p>
            <a:fld id="{A4ED7E49-72E9-4E5C-9723-FFDEB3F90E09}" type="slidenum">
              <a:rPr lang="en-US" smtClean="0"/>
              <a:t>8</a:t>
            </a:fld>
            <a:endParaRPr lang="en-US" dirty="0"/>
          </a:p>
        </p:txBody>
      </p:sp>
    </p:spTree>
    <p:extLst>
      <p:ext uri="{BB962C8B-B14F-4D97-AF65-F5344CB8AC3E}">
        <p14:creationId xmlns:p14="http://schemas.microsoft.com/office/powerpoint/2010/main" val="17217785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ED7E49-72E9-4E5C-9723-FFDEB3F90E09}" type="slidenum">
              <a:rPr lang="en-US" smtClean="0"/>
              <a:t>9</a:t>
            </a:fld>
            <a:endParaRPr lang="en-US" dirty="0"/>
          </a:p>
        </p:txBody>
      </p:sp>
    </p:spTree>
    <p:extLst>
      <p:ext uri="{BB962C8B-B14F-4D97-AF65-F5344CB8AC3E}">
        <p14:creationId xmlns:p14="http://schemas.microsoft.com/office/powerpoint/2010/main" val="41615876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ED7E49-72E9-4E5C-9723-FFDEB3F90E09}" type="slidenum">
              <a:rPr lang="en-US" smtClean="0"/>
              <a:t>10</a:t>
            </a:fld>
            <a:endParaRPr lang="en-US" dirty="0"/>
          </a:p>
        </p:txBody>
      </p:sp>
    </p:spTree>
    <p:extLst>
      <p:ext uri="{BB962C8B-B14F-4D97-AF65-F5344CB8AC3E}">
        <p14:creationId xmlns:p14="http://schemas.microsoft.com/office/powerpoint/2010/main" val="11253192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DE4EEA3F-5A48-4FE0-BE32-3C8D40225E15}" type="datetime1">
              <a:rPr lang="en-US" smtClean="0"/>
              <a:t>7/29/2019</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a:t>© WBK Legal 2019 This presentation is informational only and does not constitute legal advice.</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25FB7523-2B6A-479B-BEC3-9B8263F8FE39}" type="slidenum">
              <a:rPr lang="en-US" smtClean="0"/>
              <a:t>‹#›</a:t>
            </a:fld>
            <a:endParaRPr lang="en-US"/>
          </a:p>
        </p:txBody>
      </p:sp>
    </p:spTree>
    <p:extLst>
      <p:ext uri="{BB962C8B-B14F-4D97-AF65-F5344CB8AC3E}">
        <p14:creationId xmlns:p14="http://schemas.microsoft.com/office/powerpoint/2010/main" val="1568221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1D7ECFF-6E45-4F86-A846-98F77B4B89E2}" type="datetime1">
              <a:rPr lang="en-US" smtClean="0"/>
              <a:t>7/29/2019</a:t>
            </a:fld>
            <a:endParaRPr lang="en-US"/>
          </a:p>
        </p:txBody>
      </p:sp>
      <p:sp>
        <p:nvSpPr>
          <p:cNvPr id="6" name="Footer Placeholder 5"/>
          <p:cNvSpPr>
            <a:spLocks noGrp="1"/>
          </p:cNvSpPr>
          <p:nvPr>
            <p:ph type="ftr" sz="quarter" idx="11"/>
          </p:nvPr>
        </p:nvSpPr>
        <p:spPr/>
        <p:txBody>
          <a:bodyPr/>
          <a:lstStyle/>
          <a:p>
            <a:r>
              <a:rPr lang="en-US"/>
              <a:t>© WBK Legal 2019 This presentation is informational only and does not constitute legal advice.</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5FB7523-2B6A-479B-BEC3-9B8263F8FE39}" type="slidenum">
              <a:rPr lang="en-US" smtClean="0"/>
              <a:t>‹#›</a:t>
            </a:fld>
            <a:endParaRPr lang="en-US"/>
          </a:p>
        </p:txBody>
      </p:sp>
    </p:spTree>
    <p:extLst>
      <p:ext uri="{BB962C8B-B14F-4D97-AF65-F5344CB8AC3E}">
        <p14:creationId xmlns:p14="http://schemas.microsoft.com/office/powerpoint/2010/main" val="2486102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808D05BB-D1D7-4E4A-B8A0-7FF0B659011D}" type="datetime1">
              <a:rPr lang="en-US" smtClean="0"/>
              <a:t>7/29/2019</a:t>
            </a:fld>
            <a:endParaRPr lang="en-US"/>
          </a:p>
        </p:txBody>
      </p:sp>
      <p:sp>
        <p:nvSpPr>
          <p:cNvPr id="5" name="Footer Placeholder 4"/>
          <p:cNvSpPr>
            <a:spLocks noGrp="1"/>
          </p:cNvSpPr>
          <p:nvPr>
            <p:ph type="ftr" sz="quarter" idx="11"/>
          </p:nvPr>
        </p:nvSpPr>
        <p:spPr/>
        <p:txBody>
          <a:bodyPr/>
          <a:lstStyle/>
          <a:p>
            <a:r>
              <a:rPr lang="en-US"/>
              <a:t>© WBK Legal 2019 This presentation is informational only and does not constitute legal advice.</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5FB7523-2B6A-479B-BEC3-9B8263F8FE39}" type="slidenum">
              <a:rPr lang="en-US" smtClean="0"/>
              <a:t>‹#›</a:t>
            </a:fld>
            <a:endParaRPr lang="en-US"/>
          </a:p>
        </p:txBody>
      </p:sp>
    </p:spTree>
    <p:extLst>
      <p:ext uri="{BB962C8B-B14F-4D97-AF65-F5344CB8AC3E}">
        <p14:creationId xmlns:p14="http://schemas.microsoft.com/office/powerpoint/2010/main" val="500115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7E3DB196-13B9-4043-89CA-23F1272DD963}" type="datetime1">
              <a:rPr lang="en-US" smtClean="0"/>
              <a:t>7/29/2019</a:t>
            </a:fld>
            <a:endParaRPr lang="en-US"/>
          </a:p>
        </p:txBody>
      </p:sp>
      <p:sp>
        <p:nvSpPr>
          <p:cNvPr id="5" name="Footer Placeholder 4"/>
          <p:cNvSpPr>
            <a:spLocks noGrp="1"/>
          </p:cNvSpPr>
          <p:nvPr>
            <p:ph type="ftr" sz="quarter" idx="11"/>
          </p:nvPr>
        </p:nvSpPr>
        <p:spPr/>
        <p:txBody>
          <a:bodyPr/>
          <a:lstStyle/>
          <a:p>
            <a:r>
              <a:rPr lang="en-US"/>
              <a:t>© WBK Legal 2019 This presentation is informational only and does not constitute legal advice.</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5FB7523-2B6A-479B-BEC3-9B8263F8FE39}" type="slidenum">
              <a:rPr lang="en-US" smtClean="0"/>
              <a:t>‹#›</a:t>
            </a:fld>
            <a:endParaRPr lang="en-US"/>
          </a:p>
        </p:txBody>
      </p:sp>
    </p:spTree>
    <p:extLst>
      <p:ext uri="{BB962C8B-B14F-4D97-AF65-F5344CB8AC3E}">
        <p14:creationId xmlns:p14="http://schemas.microsoft.com/office/powerpoint/2010/main" val="4120775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79DDC10-6F4B-41D8-AD4E-CB7AE66B3F28}" type="datetime1">
              <a:rPr lang="en-US" smtClean="0"/>
              <a:t>7/29/2019</a:t>
            </a:fld>
            <a:endParaRPr lang="en-US"/>
          </a:p>
        </p:txBody>
      </p:sp>
      <p:sp>
        <p:nvSpPr>
          <p:cNvPr id="5" name="Footer Placeholder 4"/>
          <p:cNvSpPr>
            <a:spLocks noGrp="1"/>
          </p:cNvSpPr>
          <p:nvPr>
            <p:ph type="ftr" sz="quarter" idx="11"/>
          </p:nvPr>
        </p:nvSpPr>
        <p:spPr/>
        <p:txBody>
          <a:bodyPr/>
          <a:lstStyle/>
          <a:p>
            <a:r>
              <a:rPr lang="en-US"/>
              <a:t>© WBK Legal 2019 This presentation is informational only and does not constitute legal advice.</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5FB7523-2B6A-479B-BEC3-9B8263F8FE39}" type="slidenum">
              <a:rPr lang="en-US" smtClean="0"/>
              <a:t>‹#›</a:t>
            </a:fld>
            <a:endParaRPr lang="en-US"/>
          </a:p>
        </p:txBody>
      </p:sp>
    </p:spTree>
    <p:extLst>
      <p:ext uri="{BB962C8B-B14F-4D97-AF65-F5344CB8AC3E}">
        <p14:creationId xmlns:p14="http://schemas.microsoft.com/office/powerpoint/2010/main" val="31732261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78D18E7-A642-4CC1-AAE8-E5BA0CE1A82C}" type="datetime1">
              <a:rPr lang="en-US" smtClean="0"/>
              <a:t>7/29/2019</a:t>
            </a:fld>
            <a:endParaRPr lang="en-US"/>
          </a:p>
        </p:txBody>
      </p:sp>
      <p:sp>
        <p:nvSpPr>
          <p:cNvPr id="8" name="Footer Placeholder 7"/>
          <p:cNvSpPr>
            <a:spLocks noGrp="1"/>
          </p:cNvSpPr>
          <p:nvPr>
            <p:ph type="ftr" sz="quarter" idx="11"/>
          </p:nvPr>
        </p:nvSpPr>
        <p:spPr/>
        <p:txBody>
          <a:bodyPr/>
          <a:lstStyle/>
          <a:p>
            <a:r>
              <a:rPr lang="en-US"/>
              <a:t>© WBK Legal 2019 This presentation is informational only and does not constitute legal advice.</a:t>
            </a:r>
          </a:p>
        </p:txBody>
      </p:sp>
      <p:sp>
        <p:nvSpPr>
          <p:cNvPr id="9" name="Slide Number Placeholder 8"/>
          <p:cNvSpPr>
            <a:spLocks noGrp="1"/>
          </p:cNvSpPr>
          <p:nvPr>
            <p:ph type="sldNum" sz="quarter" idx="12"/>
          </p:nvPr>
        </p:nvSpPr>
        <p:spPr/>
        <p:txBody>
          <a:bodyPr/>
          <a:lstStyle/>
          <a:p>
            <a:fld id="{25FB7523-2B6A-479B-BEC3-9B8263F8FE39}" type="slidenum">
              <a:rPr lang="en-US" smtClean="0"/>
              <a:t>‹#›</a:t>
            </a:fld>
            <a:endParaRPr lang="en-US"/>
          </a:p>
        </p:txBody>
      </p:sp>
    </p:spTree>
    <p:extLst>
      <p:ext uri="{BB962C8B-B14F-4D97-AF65-F5344CB8AC3E}">
        <p14:creationId xmlns:p14="http://schemas.microsoft.com/office/powerpoint/2010/main" val="20110965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AFC51D8-B09C-459C-BDF6-C475EF2B99CD}" type="datetime1">
              <a:rPr lang="en-US" smtClean="0"/>
              <a:t>7/29/2019</a:t>
            </a:fld>
            <a:endParaRPr lang="en-US"/>
          </a:p>
        </p:txBody>
      </p:sp>
      <p:sp>
        <p:nvSpPr>
          <p:cNvPr id="8" name="Footer Placeholder 7"/>
          <p:cNvSpPr>
            <a:spLocks noGrp="1"/>
          </p:cNvSpPr>
          <p:nvPr>
            <p:ph type="ftr" sz="quarter" idx="11"/>
          </p:nvPr>
        </p:nvSpPr>
        <p:spPr>
          <a:xfrm>
            <a:off x="561111" y="6391838"/>
            <a:ext cx="3644282" cy="304801"/>
          </a:xfrm>
        </p:spPr>
        <p:txBody>
          <a:bodyPr/>
          <a:lstStyle/>
          <a:p>
            <a:r>
              <a:rPr lang="en-US"/>
              <a:t>© WBK Legal 2019 This presentation is informational only and does not constitute legal advice.</a:t>
            </a:r>
          </a:p>
        </p:txBody>
      </p:sp>
      <p:sp>
        <p:nvSpPr>
          <p:cNvPr id="9" name="Slide Number Placeholder 8"/>
          <p:cNvSpPr>
            <a:spLocks noGrp="1"/>
          </p:cNvSpPr>
          <p:nvPr>
            <p:ph type="sldNum" sz="quarter" idx="12"/>
          </p:nvPr>
        </p:nvSpPr>
        <p:spPr/>
        <p:txBody>
          <a:bodyPr/>
          <a:lstStyle/>
          <a:p>
            <a:fld id="{25FB7523-2B6A-479B-BEC3-9B8263F8FE39}" type="slidenum">
              <a:rPr lang="en-US" smtClean="0"/>
              <a:t>‹#›</a:t>
            </a:fld>
            <a:endParaRPr lang="en-US"/>
          </a:p>
        </p:txBody>
      </p:sp>
    </p:spTree>
    <p:extLst>
      <p:ext uri="{BB962C8B-B14F-4D97-AF65-F5344CB8AC3E}">
        <p14:creationId xmlns:p14="http://schemas.microsoft.com/office/powerpoint/2010/main" val="6490388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5274FC-8468-425A-8A6A-4C2D037392A0}" type="datetime1">
              <a:rPr lang="en-US" smtClean="0"/>
              <a:t>7/29/2019</a:t>
            </a:fld>
            <a:endParaRPr lang="en-US"/>
          </a:p>
        </p:txBody>
      </p:sp>
      <p:sp>
        <p:nvSpPr>
          <p:cNvPr id="5" name="Footer Placeholder 4"/>
          <p:cNvSpPr>
            <a:spLocks noGrp="1"/>
          </p:cNvSpPr>
          <p:nvPr>
            <p:ph type="ftr" sz="quarter" idx="11"/>
          </p:nvPr>
        </p:nvSpPr>
        <p:spPr/>
        <p:txBody>
          <a:bodyPr/>
          <a:lstStyle/>
          <a:p>
            <a:r>
              <a:rPr lang="en-US"/>
              <a:t>© WBK Legal 2019 This presentation is informational only and does not constitute legal advice.</a:t>
            </a:r>
          </a:p>
        </p:txBody>
      </p:sp>
      <p:sp>
        <p:nvSpPr>
          <p:cNvPr id="6" name="Slide Number Placeholder 5"/>
          <p:cNvSpPr>
            <a:spLocks noGrp="1"/>
          </p:cNvSpPr>
          <p:nvPr>
            <p:ph type="sldNum" sz="quarter" idx="12"/>
          </p:nvPr>
        </p:nvSpPr>
        <p:spPr/>
        <p:txBody>
          <a:bodyPr/>
          <a:lstStyle/>
          <a:p>
            <a:fld id="{25FB7523-2B6A-479B-BEC3-9B8263F8FE39}" type="slidenum">
              <a:rPr lang="en-US" smtClean="0"/>
              <a:t>‹#›</a:t>
            </a:fld>
            <a:endParaRPr lang="en-US"/>
          </a:p>
        </p:txBody>
      </p:sp>
    </p:spTree>
    <p:extLst>
      <p:ext uri="{BB962C8B-B14F-4D97-AF65-F5344CB8AC3E}">
        <p14:creationId xmlns:p14="http://schemas.microsoft.com/office/powerpoint/2010/main" val="23753940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80FB13B6-DE8E-4520-B860-12C98B829CFB}" type="datetime1">
              <a:rPr lang="en-US" smtClean="0"/>
              <a:t>7/29/2019</a:t>
            </a:fld>
            <a:endParaRPr lang="en-US"/>
          </a:p>
        </p:txBody>
      </p:sp>
      <p:sp>
        <p:nvSpPr>
          <p:cNvPr id="5" name="Footer Placeholder 4"/>
          <p:cNvSpPr>
            <a:spLocks noGrp="1"/>
          </p:cNvSpPr>
          <p:nvPr>
            <p:ph type="ftr" sz="quarter" idx="11"/>
          </p:nvPr>
        </p:nvSpPr>
        <p:spPr/>
        <p:txBody>
          <a:bodyPr/>
          <a:lstStyle/>
          <a:p>
            <a:r>
              <a:rPr lang="en-US"/>
              <a:t>© WBK Legal 2019 This presentation is informational only and does not constitute legal advice.</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5FB7523-2B6A-479B-BEC3-9B8263F8FE39}" type="slidenum">
              <a:rPr lang="en-US" smtClean="0"/>
              <a:t>‹#›</a:t>
            </a:fld>
            <a:endParaRPr lang="en-US"/>
          </a:p>
        </p:txBody>
      </p:sp>
    </p:spTree>
    <p:extLst>
      <p:ext uri="{BB962C8B-B14F-4D97-AF65-F5344CB8AC3E}">
        <p14:creationId xmlns:p14="http://schemas.microsoft.com/office/powerpoint/2010/main" val="170866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A7669D-BE7F-4241-8E1E-79F190D38600}" type="datetime1">
              <a:rPr lang="en-US" smtClean="0"/>
              <a:t>7/29/2019</a:t>
            </a:fld>
            <a:endParaRPr lang="en-US"/>
          </a:p>
        </p:txBody>
      </p:sp>
      <p:sp>
        <p:nvSpPr>
          <p:cNvPr id="5" name="Footer Placeholder 4"/>
          <p:cNvSpPr>
            <a:spLocks noGrp="1"/>
          </p:cNvSpPr>
          <p:nvPr>
            <p:ph type="ftr" sz="quarter" idx="11"/>
          </p:nvPr>
        </p:nvSpPr>
        <p:spPr/>
        <p:txBody>
          <a:bodyPr/>
          <a:lstStyle/>
          <a:p>
            <a:r>
              <a:rPr lang="en-US"/>
              <a:t>© WBK Legal 2019 This presentation is informational only and does not constitute legal advice.</a:t>
            </a:r>
          </a:p>
        </p:txBody>
      </p:sp>
      <p:sp>
        <p:nvSpPr>
          <p:cNvPr id="6" name="Slide Number Placeholder 5"/>
          <p:cNvSpPr>
            <a:spLocks noGrp="1"/>
          </p:cNvSpPr>
          <p:nvPr>
            <p:ph type="sldNum" sz="quarter" idx="12"/>
          </p:nvPr>
        </p:nvSpPr>
        <p:spPr/>
        <p:txBody>
          <a:bodyPr/>
          <a:lstStyle/>
          <a:p>
            <a:fld id="{25FB7523-2B6A-479B-BEC3-9B8263F8FE39}" type="slidenum">
              <a:rPr lang="en-US" smtClean="0"/>
              <a:t>‹#›</a:t>
            </a:fld>
            <a:endParaRPr lang="en-US"/>
          </a:p>
        </p:txBody>
      </p:sp>
    </p:spTree>
    <p:extLst>
      <p:ext uri="{BB962C8B-B14F-4D97-AF65-F5344CB8AC3E}">
        <p14:creationId xmlns:p14="http://schemas.microsoft.com/office/powerpoint/2010/main" val="3378146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91DD82-71EA-4A6D-8885-EB406C96C834}" type="datetime1">
              <a:rPr lang="en-US" smtClean="0"/>
              <a:t>7/29/2019</a:t>
            </a:fld>
            <a:endParaRPr lang="en-US"/>
          </a:p>
        </p:txBody>
      </p:sp>
      <p:sp>
        <p:nvSpPr>
          <p:cNvPr id="5" name="Footer Placeholder 4"/>
          <p:cNvSpPr>
            <a:spLocks noGrp="1"/>
          </p:cNvSpPr>
          <p:nvPr>
            <p:ph type="ftr" sz="quarter" idx="11"/>
          </p:nvPr>
        </p:nvSpPr>
        <p:spPr/>
        <p:txBody>
          <a:bodyPr/>
          <a:lstStyle/>
          <a:p>
            <a:r>
              <a:rPr lang="en-US"/>
              <a:t>© WBK Legal 2019 This presentation is informational only and does not constitute legal advice.</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5FB7523-2B6A-479B-BEC3-9B8263F8FE39}" type="slidenum">
              <a:rPr lang="en-US" smtClean="0"/>
              <a:t>‹#›</a:t>
            </a:fld>
            <a:endParaRPr lang="en-US"/>
          </a:p>
        </p:txBody>
      </p:sp>
    </p:spTree>
    <p:extLst>
      <p:ext uri="{BB962C8B-B14F-4D97-AF65-F5344CB8AC3E}">
        <p14:creationId xmlns:p14="http://schemas.microsoft.com/office/powerpoint/2010/main" val="1363579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D78CDDD-21E2-4927-83F8-3CCDCBC86961}" type="datetime1">
              <a:rPr lang="en-US" smtClean="0"/>
              <a:t>7/29/2019</a:t>
            </a:fld>
            <a:endParaRPr lang="en-US"/>
          </a:p>
        </p:txBody>
      </p:sp>
      <p:sp>
        <p:nvSpPr>
          <p:cNvPr id="6" name="Footer Placeholder 5"/>
          <p:cNvSpPr>
            <a:spLocks noGrp="1"/>
          </p:cNvSpPr>
          <p:nvPr>
            <p:ph type="ftr" sz="quarter" idx="11"/>
          </p:nvPr>
        </p:nvSpPr>
        <p:spPr/>
        <p:txBody>
          <a:bodyPr/>
          <a:lstStyle/>
          <a:p>
            <a:r>
              <a:rPr lang="en-US"/>
              <a:t>© WBK Legal 2019 This presentation is informational only and does not constitute legal advice.</a:t>
            </a:r>
          </a:p>
        </p:txBody>
      </p:sp>
      <p:sp>
        <p:nvSpPr>
          <p:cNvPr id="7" name="Slide Number Placeholder 6"/>
          <p:cNvSpPr>
            <a:spLocks noGrp="1"/>
          </p:cNvSpPr>
          <p:nvPr>
            <p:ph type="sldNum" sz="quarter" idx="12"/>
          </p:nvPr>
        </p:nvSpPr>
        <p:spPr/>
        <p:txBody>
          <a:bodyPr/>
          <a:lstStyle/>
          <a:p>
            <a:fld id="{25FB7523-2B6A-479B-BEC3-9B8263F8FE39}" type="slidenum">
              <a:rPr lang="en-US" smtClean="0"/>
              <a:t>‹#›</a:t>
            </a:fld>
            <a:endParaRPr lang="en-US"/>
          </a:p>
        </p:txBody>
      </p:sp>
    </p:spTree>
    <p:extLst>
      <p:ext uri="{BB962C8B-B14F-4D97-AF65-F5344CB8AC3E}">
        <p14:creationId xmlns:p14="http://schemas.microsoft.com/office/powerpoint/2010/main" val="3760555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A643577-5880-4128-81A9-78DE86CB950E}" type="datetime1">
              <a:rPr lang="en-US" smtClean="0"/>
              <a:t>7/29/2019</a:t>
            </a:fld>
            <a:endParaRPr lang="en-US"/>
          </a:p>
        </p:txBody>
      </p:sp>
      <p:sp>
        <p:nvSpPr>
          <p:cNvPr id="8" name="Footer Placeholder 7"/>
          <p:cNvSpPr>
            <a:spLocks noGrp="1"/>
          </p:cNvSpPr>
          <p:nvPr>
            <p:ph type="ftr" sz="quarter" idx="11"/>
          </p:nvPr>
        </p:nvSpPr>
        <p:spPr/>
        <p:txBody>
          <a:bodyPr/>
          <a:lstStyle/>
          <a:p>
            <a:r>
              <a:rPr lang="en-US"/>
              <a:t>© WBK Legal 2019 This presentation is informational only and does not constitute legal advice.</a:t>
            </a:r>
          </a:p>
        </p:txBody>
      </p:sp>
      <p:sp>
        <p:nvSpPr>
          <p:cNvPr id="9" name="Slide Number Placeholder 8"/>
          <p:cNvSpPr>
            <a:spLocks noGrp="1"/>
          </p:cNvSpPr>
          <p:nvPr>
            <p:ph type="sldNum" sz="quarter" idx="12"/>
          </p:nvPr>
        </p:nvSpPr>
        <p:spPr/>
        <p:txBody>
          <a:bodyPr/>
          <a:lstStyle/>
          <a:p>
            <a:fld id="{25FB7523-2B6A-479B-BEC3-9B8263F8FE39}" type="slidenum">
              <a:rPr lang="en-US" smtClean="0"/>
              <a:t>‹#›</a:t>
            </a:fld>
            <a:endParaRPr lang="en-US"/>
          </a:p>
        </p:txBody>
      </p:sp>
    </p:spTree>
    <p:extLst>
      <p:ext uri="{BB962C8B-B14F-4D97-AF65-F5344CB8AC3E}">
        <p14:creationId xmlns:p14="http://schemas.microsoft.com/office/powerpoint/2010/main" val="3027736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04C5BA5-1B66-4FEF-8F8B-33EE76C4EB24}" type="datetime1">
              <a:rPr lang="en-US" smtClean="0"/>
              <a:t>7/29/2019</a:t>
            </a:fld>
            <a:endParaRPr lang="en-US"/>
          </a:p>
        </p:txBody>
      </p:sp>
      <p:sp>
        <p:nvSpPr>
          <p:cNvPr id="4" name="Footer Placeholder 3"/>
          <p:cNvSpPr>
            <a:spLocks noGrp="1"/>
          </p:cNvSpPr>
          <p:nvPr>
            <p:ph type="ftr" sz="quarter" idx="11"/>
          </p:nvPr>
        </p:nvSpPr>
        <p:spPr/>
        <p:txBody>
          <a:bodyPr/>
          <a:lstStyle/>
          <a:p>
            <a:r>
              <a:rPr lang="en-US"/>
              <a:t>© WBK Legal 2019 This presentation is informational only and does not constitute legal advice.</a:t>
            </a:r>
          </a:p>
        </p:txBody>
      </p:sp>
      <p:sp>
        <p:nvSpPr>
          <p:cNvPr id="5" name="Slide Number Placeholder 4"/>
          <p:cNvSpPr>
            <a:spLocks noGrp="1"/>
          </p:cNvSpPr>
          <p:nvPr>
            <p:ph type="sldNum" sz="quarter" idx="12"/>
          </p:nvPr>
        </p:nvSpPr>
        <p:spPr/>
        <p:txBody>
          <a:bodyPr/>
          <a:lstStyle/>
          <a:p>
            <a:fld id="{25FB7523-2B6A-479B-BEC3-9B8263F8FE39}" type="slidenum">
              <a:rPr lang="en-US" smtClean="0"/>
              <a:t>‹#›</a:t>
            </a:fld>
            <a:endParaRPr lang="en-US"/>
          </a:p>
        </p:txBody>
      </p:sp>
    </p:spTree>
    <p:extLst>
      <p:ext uri="{BB962C8B-B14F-4D97-AF65-F5344CB8AC3E}">
        <p14:creationId xmlns:p14="http://schemas.microsoft.com/office/powerpoint/2010/main" val="3630409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A75D12-DB09-411F-A848-444F98F14DAE}" type="datetime1">
              <a:rPr lang="en-US" smtClean="0"/>
              <a:t>7/29/2019</a:t>
            </a:fld>
            <a:endParaRPr lang="en-US"/>
          </a:p>
        </p:txBody>
      </p:sp>
      <p:sp>
        <p:nvSpPr>
          <p:cNvPr id="3" name="Footer Placeholder 2"/>
          <p:cNvSpPr>
            <a:spLocks noGrp="1"/>
          </p:cNvSpPr>
          <p:nvPr>
            <p:ph type="ftr" sz="quarter" idx="11"/>
          </p:nvPr>
        </p:nvSpPr>
        <p:spPr/>
        <p:txBody>
          <a:bodyPr/>
          <a:lstStyle/>
          <a:p>
            <a:r>
              <a:rPr lang="en-US"/>
              <a:t>© WBK Legal 2019 This presentation is informational only and does not constitute legal advice.</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25FB7523-2B6A-479B-BEC3-9B8263F8FE39}" type="slidenum">
              <a:rPr lang="en-US" smtClean="0"/>
              <a:t>‹#›</a:t>
            </a:fld>
            <a:endParaRPr lang="en-US"/>
          </a:p>
        </p:txBody>
      </p:sp>
    </p:spTree>
    <p:extLst>
      <p:ext uri="{BB962C8B-B14F-4D97-AF65-F5344CB8AC3E}">
        <p14:creationId xmlns:p14="http://schemas.microsoft.com/office/powerpoint/2010/main" val="2901890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3212578-AFC4-4E18-9E50-A3C1D01AA894}" type="datetime1">
              <a:rPr lang="en-US" smtClean="0"/>
              <a:t>7/29/2019</a:t>
            </a:fld>
            <a:endParaRPr lang="en-US"/>
          </a:p>
        </p:txBody>
      </p:sp>
      <p:sp>
        <p:nvSpPr>
          <p:cNvPr id="6" name="Footer Placeholder 5"/>
          <p:cNvSpPr>
            <a:spLocks noGrp="1"/>
          </p:cNvSpPr>
          <p:nvPr>
            <p:ph type="ftr" sz="quarter" idx="11"/>
          </p:nvPr>
        </p:nvSpPr>
        <p:spPr/>
        <p:txBody>
          <a:bodyPr/>
          <a:lstStyle/>
          <a:p>
            <a:r>
              <a:rPr lang="en-US"/>
              <a:t>© WBK Legal 2019 This presentation is informational only and does not constitute legal advice.</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5FB7523-2B6A-479B-BEC3-9B8263F8FE39}" type="slidenum">
              <a:rPr lang="en-US" smtClean="0"/>
              <a:t>‹#›</a:t>
            </a:fld>
            <a:endParaRPr lang="en-US"/>
          </a:p>
        </p:txBody>
      </p:sp>
    </p:spTree>
    <p:extLst>
      <p:ext uri="{BB962C8B-B14F-4D97-AF65-F5344CB8AC3E}">
        <p14:creationId xmlns:p14="http://schemas.microsoft.com/office/powerpoint/2010/main" val="406860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7C37AE-4614-472B-B14C-2D5AEF0DFA92}" type="datetime1">
              <a:rPr lang="en-US" smtClean="0"/>
              <a:t>7/29/2019</a:t>
            </a:fld>
            <a:endParaRPr lang="en-US"/>
          </a:p>
        </p:txBody>
      </p:sp>
      <p:sp>
        <p:nvSpPr>
          <p:cNvPr id="6" name="Footer Placeholder 5"/>
          <p:cNvSpPr>
            <a:spLocks noGrp="1"/>
          </p:cNvSpPr>
          <p:nvPr>
            <p:ph type="ftr" sz="quarter" idx="11"/>
          </p:nvPr>
        </p:nvSpPr>
        <p:spPr/>
        <p:txBody>
          <a:bodyPr/>
          <a:lstStyle/>
          <a:p>
            <a:r>
              <a:rPr lang="en-US"/>
              <a:t>© WBK Legal 2019 This presentation is informational only and does not constitute legal advice.</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5FB7523-2B6A-479B-BEC3-9B8263F8FE39}" type="slidenum">
              <a:rPr lang="en-US" smtClean="0"/>
              <a:t>‹#›</a:t>
            </a:fld>
            <a:endParaRPr lang="en-US"/>
          </a:p>
        </p:txBody>
      </p:sp>
    </p:spTree>
    <p:extLst>
      <p:ext uri="{BB962C8B-B14F-4D97-AF65-F5344CB8AC3E}">
        <p14:creationId xmlns:p14="http://schemas.microsoft.com/office/powerpoint/2010/main" val="921543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76283DFC-4A1F-44D0-9826-3E9126AB650A}" type="datetime1">
              <a:rPr lang="en-US" smtClean="0"/>
              <a:t>7/29/2019</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a:t>© WBK Legal 2019 This presentation is informational only and does not constitute legal advice.</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25FB7523-2B6A-479B-BEC3-9B8263F8FE39}" type="slidenum">
              <a:rPr lang="en-US" smtClean="0"/>
              <a:t>‹#›</a:t>
            </a:fld>
            <a:endParaRPr lang="en-US"/>
          </a:p>
        </p:txBody>
      </p:sp>
    </p:spTree>
    <p:extLst>
      <p:ext uri="{BB962C8B-B14F-4D97-AF65-F5344CB8AC3E}">
        <p14:creationId xmlns:p14="http://schemas.microsoft.com/office/powerpoint/2010/main" val="25308909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hd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com/url?sa=i&amp;rct=j&amp;q=&amp;esrc=s&amp;source=images&amp;cd=&amp;ved=2ahUKEwjn--HgrPbiAhUkT98KHXkOCVEQjRx6BAgBEAU&amp;url=https://nc3t.com/pennsylvania-pin/pacta-logo-from-j-cullen-8-15/&amp;psig=AOvVaw2aekLGg4at8d06_1eII15x&amp;ust=1561061326138504" TargetMode="Externa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iweiss@wbklegal.co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mailto:aharr@wbklegal.com"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D18CD-38C5-42D8-970B-1D76A1D73C5C}"/>
              </a:ext>
            </a:extLst>
          </p:cNvPr>
          <p:cNvSpPr>
            <a:spLocks noGrp="1"/>
          </p:cNvSpPr>
          <p:nvPr>
            <p:ph type="ctrTitle"/>
          </p:nvPr>
        </p:nvSpPr>
        <p:spPr>
          <a:xfrm>
            <a:off x="8160773" y="1113062"/>
            <a:ext cx="3382297" cy="3281957"/>
          </a:xfrm>
        </p:spPr>
        <p:txBody>
          <a:bodyPr>
            <a:normAutofit/>
          </a:bodyPr>
          <a:lstStyle/>
          <a:p>
            <a:pPr>
              <a:lnSpc>
                <a:spcPct val="90000"/>
              </a:lnSpc>
            </a:pPr>
            <a:br>
              <a:rPr lang="en-US" sz="2200" dirty="0">
                <a:solidFill>
                  <a:srgbClr val="EBEBEB"/>
                </a:solidFill>
                <a:cs typeface="Arabic Typesetting" panose="03020402040406030203" pitchFamily="66" charset="-78"/>
              </a:rPr>
            </a:br>
            <a:r>
              <a:rPr lang="en-US" sz="3600" dirty="0">
                <a:solidFill>
                  <a:srgbClr val="EBEBEB"/>
                </a:solidFill>
                <a:cs typeface="Arabic Typesetting" panose="03020402040406030203" pitchFamily="66" charset="-78"/>
              </a:rPr>
              <a:t>EMPLOYEE DUE PROCESS</a:t>
            </a:r>
            <a:br>
              <a:rPr lang="en-US" sz="2200" dirty="0">
                <a:solidFill>
                  <a:srgbClr val="EBEBEB"/>
                </a:solidFill>
                <a:cs typeface="Arabic Typesetting" panose="03020402040406030203" pitchFamily="66" charset="-78"/>
              </a:rPr>
            </a:br>
            <a:endParaRPr lang="en-US" sz="2200" dirty="0">
              <a:solidFill>
                <a:srgbClr val="EBEBEB"/>
              </a:solidFill>
            </a:endParaRPr>
          </a:p>
        </p:txBody>
      </p:sp>
      <p:sp>
        <p:nvSpPr>
          <p:cNvPr id="3" name="Subtitle 2">
            <a:extLst>
              <a:ext uri="{FF2B5EF4-FFF2-40B4-BE49-F238E27FC236}">
                <a16:creationId xmlns:a16="http://schemas.microsoft.com/office/drawing/2014/main" id="{CA0EF430-FDD3-4744-83D4-9C9939128690}"/>
              </a:ext>
            </a:extLst>
          </p:cNvPr>
          <p:cNvSpPr>
            <a:spLocks noGrp="1"/>
          </p:cNvSpPr>
          <p:nvPr>
            <p:ph type="subTitle" idx="1"/>
          </p:nvPr>
        </p:nvSpPr>
        <p:spPr>
          <a:xfrm>
            <a:off x="8160773" y="4591665"/>
            <a:ext cx="3382298" cy="1150156"/>
          </a:xfrm>
        </p:spPr>
        <p:txBody>
          <a:bodyPr>
            <a:normAutofit/>
          </a:bodyPr>
          <a:lstStyle/>
          <a:p>
            <a:r>
              <a:rPr lang="en-US" sz="1700" dirty="0"/>
              <a:t>Ira WEISS, ESQ.</a:t>
            </a:r>
          </a:p>
          <a:p>
            <a:r>
              <a:rPr lang="en-US" sz="1700" dirty="0"/>
              <a:t>ANNEMARIE k. Harr, ESQ.</a:t>
            </a:r>
          </a:p>
        </p:txBody>
      </p:sp>
      <p:pic>
        <p:nvPicPr>
          <p:cNvPr id="4" name="Picture 3" descr="Image result for PACTA logo">
            <a:hlinkClick r:id="rId2" tgtFrame="&quot;_blank&quot;"/>
            <a:extLst>
              <a:ext uri="{FF2B5EF4-FFF2-40B4-BE49-F238E27FC236}">
                <a16:creationId xmlns:a16="http://schemas.microsoft.com/office/drawing/2014/main" id="{5F5C3140-3CDC-4B31-8861-5796FB765357}"/>
              </a:ext>
            </a:extLst>
          </p:cNvPr>
          <p:cNvPicPr/>
          <p:nvPr/>
        </p:nvPicPr>
        <p:blipFill>
          <a:blip r:embed="rId3">
            <a:extLst>
              <a:ext uri="{28A0092B-C50C-407E-A947-70E740481C1C}">
                <a14:useLocalDpi xmlns:a14="http://schemas.microsoft.com/office/drawing/2010/main" val="0"/>
              </a:ext>
            </a:extLst>
          </a:blip>
          <a:stretch>
            <a:fillRect/>
          </a:stretch>
        </p:blipFill>
        <p:spPr bwMode="auto">
          <a:xfrm>
            <a:off x="1259378" y="1365311"/>
            <a:ext cx="3801353" cy="1693199"/>
          </a:xfrm>
          <a:prstGeom prst="roundRect">
            <a:avLst>
              <a:gd name="adj" fmla="val 1858"/>
            </a:avLst>
          </a:prstGeom>
          <a:noFill/>
          <a:effectLst>
            <a:outerShdw blurRad="50800" dist="50800" dir="5400000" algn="tl" rotWithShape="0">
              <a:srgbClr val="000000">
                <a:alpha val="43000"/>
              </a:srgbClr>
            </a:outerShdw>
          </a:effectLst>
        </p:spPr>
      </p:pic>
      <p:sp>
        <p:nvSpPr>
          <p:cNvPr id="6" name="Slide Number Placeholder 5">
            <a:extLst>
              <a:ext uri="{FF2B5EF4-FFF2-40B4-BE49-F238E27FC236}">
                <a16:creationId xmlns:a16="http://schemas.microsoft.com/office/drawing/2014/main" id="{3F7A84AA-95D6-407B-AEAD-0CDF9F6A2877}"/>
              </a:ext>
            </a:extLst>
          </p:cNvPr>
          <p:cNvSpPr>
            <a:spLocks noGrp="1"/>
          </p:cNvSpPr>
          <p:nvPr>
            <p:ph type="sldNum" sz="quarter" idx="12"/>
          </p:nvPr>
        </p:nvSpPr>
        <p:spPr/>
        <p:txBody>
          <a:bodyPr/>
          <a:lstStyle/>
          <a:p>
            <a:fld id="{25FB7523-2B6A-479B-BEC3-9B8263F8FE39}" type="slidenum">
              <a:rPr lang="en-US" smtClean="0"/>
              <a:t>1</a:t>
            </a:fld>
            <a:endParaRPr lang="en-US"/>
          </a:p>
        </p:txBody>
      </p:sp>
      <p:pic>
        <p:nvPicPr>
          <p:cNvPr id="5" name="Picture 4">
            <a:extLst>
              <a:ext uri="{FF2B5EF4-FFF2-40B4-BE49-F238E27FC236}">
                <a16:creationId xmlns:a16="http://schemas.microsoft.com/office/drawing/2014/main" id="{19798396-1F67-46E7-A187-769EF98598D1}"/>
              </a:ext>
            </a:extLst>
          </p:cNvPr>
          <p:cNvPicPr>
            <a:picLocks noChangeAspect="1"/>
          </p:cNvPicPr>
          <p:nvPr/>
        </p:nvPicPr>
        <p:blipFill>
          <a:blip r:embed="rId4"/>
          <a:stretch>
            <a:fillRect/>
          </a:stretch>
        </p:blipFill>
        <p:spPr>
          <a:xfrm>
            <a:off x="1259378" y="3243949"/>
            <a:ext cx="3801353" cy="2451406"/>
          </a:xfrm>
          <a:prstGeom prst="rect">
            <a:avLst/>
          </a:prstGeom>
        </p:spPr>
      </p:pic>
    </p:spTree>
    <p:extLst>
      <p:ext uri="{BB962C8B-B14F-4D97-AF65-F5344CB8AC3E}">
        <p14:creationId xmlns:p14="http://schemas.microsoft.com/office/powerpoint/2010/main" val="33768466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i="1" dirty="0">
                <a:solidFill>
                  <a:schemeClr val="bg1"/>
                </a:solidFill>
              </a:rPr>
              <a:t>Loudermill</a:t>
            </a:r>
            <a:r>
              <a:rPr lang="en-US" sz="4000" b="1" dirty="0">
                <a:solidFill>
                  <a:schemeClr val="bg1"/>
                </a:solidFill>
              </a:rPr>
              <a:t> in Practice</a:t>
            </a:r>
          </a:p>
        </p:txBody>
      </p:sp>
      <p:sp>
        <p:nvSpPr>
          <p:cNvPr id="3" name="Content Placeholder 2"/>
          <p:cNvSpPr>
            <a:spLocks noGrp="1"/>
          </p:cNvSpPr>
          <p:nvPr>
            <p:ph idx="1"/>
          </p:nvPr>
        </p:nvSpPr>
        <p:spPr/>
        <p:txBody>
          <a:bodyPr>
            <a:noAutofit/>
          </a:bodyPr>
          <a:lstStyle/>
          <a:p>
            <a:pPr>
              <a:buFont typeface="Arial" panose="020B0604020202020204" pitchFamily="34" charset="0"/>
              <a:buChar char="•"/>
            </a:pPr>
            <a:r>
              <a:rPr lang="en-US" sz="2400" dirty="0"/>
              <a:t>Employee and Federation typically receive advance written notice including statement of charges</a:t>
            </a:r>
            <a:endParaRPr lang="en-US" sz="2200" dirty="0"/>
          </a:p>
          <a:p>
            <a:pPr>
              <a:buFont typeface="Arial" panose="020B0604020202020204" pitchFamily="34" charset="0"/>
              <a:buChar char="•"/>
            </a:pPr>
            <a:r>
              <a:rPr lang="en-US" sz="2400" dirty="0"/>
              <a:t>Employee may be placed on paid leave while awaiting hearing</a:t>
            </a:r>
          </a:p>
          <a:p>
            <a:pPr>
              <a:buFont typeface="Arial" panose="020B0604020202020204" pitchFamily="34" charset="0"/>
              <a:buChar char="•"/>
            </a:pPr>
            <a:r>
              <a:rPr lang="en-US" sz="2400" dirty="0"/>
              <a:t>Hearing is conducted by solicitor with administration present</a:t>
            </a:r>
          </a:p>
          <a:p>
            <a:pPr>
              <a:buFont typeface="Arial" panose="020B0604020202020204" pitchFamily="34" charset="0"/>
              <a:buChar char="•"/>
            </a:pPr>
            <a:r>
              <a:rPr lang="en-US" sz="2400" dirty="0"/>
              <a:t>Court reporter may be present at hearing</a:t>
            </a:r>
          </a:p>
          <a:p>
            <a:pPr>
              <a:buFont typeface="Arial" panose="020B0604020202020204" pitchFamily="34" charset="0"/>
              <a:buChar char="•"/>
            </a:pPr>
            <a:r>
              <a:rPr lang="en-US" sz="2400" dirty="0"/>
              <a:t>Employee’s opportunity to tell his or her side of the story</a:t>
            </a:r>
            <a:endParaRPr lang="en-US" sz="2200" dirty="0"/>
          </a:p>
          <a:p>
            <a:pPr marL="0" indent="0">
              <a:buNone/>
            </a:pPr>
            <a:endParaRPr lang="en-US" sz="2400" dirty="0"/>
          </a:p>
        </p:txBody>
      </p:sp>
      <p:sp>
        <p:nvSpPr>
          <p:cNvPr id="5" name="Slide Number Placeholder 4"/>
          <p:cNvSpPr>
            <a:spLocks noGrp="1"/>
          </p:cNvSpPr>
          <p:nvPr>
            <p:ph type="sldNum" sz="quarter" idx="12"/>
          </p:nvPr>
        </p:nvSpPr>
        <p:spPr/>
        <p:txBody>
          <a:bodyPr/>
          <a:lstStyle/>
          <a:p>
            <a:fld id="{59BD2CB3-F025-4733-A39B-602DEDA38590}" type="slidenum">
              <a:rPr lang="en-US" smtClean="0">
                <a:solidFill>
                  <a:prstClr val="white"/>
                </a:solidFill>
              </a:rPr>
              <a:pPr/>
              <a:t>10</a:t>
            </a:fld>
            <a:endParaRPr lang="en-US" dirty="0">
              <a:solidFill>
                <a:prstClr val="white"/>
              </a:solidFill>
            </a:endParaRPr>
          </a:p>
        </p:txBody>
      </p:sp>
      <p:sp>
        <p:nvSpPr>
          <p:cNvPr id="6" name="Footer Placeholder 4"/>
          <p:cNvSpPr>
            <a:spLocks noGrp="1"/>
          </p:cNvSpPr>
          <p:nvPr>
            <p:ph type="ftr" sz="quarter" idx="11"/>
          </p:nvPr>
        </p:nvSpPr>
        <p:spPr>
          <a:xfrm>
            <a:off x="3686185" y="6459785"/>
            <a:ext cx="4822804" cy="365125"/>
          </a:xfrm>
        </p:spPr>
        <p:txBody>
          <a:bodyPr/>
          <a:lstStyle/>
          <a:p>
            <a:pPr>
              <a:defRPr/>
            </a:pPr>
            <a:r>
              <a:rPr lang="en-US" sz="800" b="0" dirty="0">
                <a:solidFill>
                  <a:schemeClr val="tx1"/>
                </a:solidFill>
              </a:rPr>
              <a:t>© WBK Legal 2019 This presentation is informational only and does not constitute legal advice.</a:t>
            </a:r>
          </a:p>
        </p:txBody>
      </p:sp>
    </p:spTree>
    <p:extLst>
      <p:ext uri="{BB962C8B-B14F-4D97-AF65-F5344CB8AC3E}">
        <p14:creationId xmlns:p14="http://schemas.microsoft.com/office/powerpoint/2010/main" val="7503240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a:solidFill>
                  <a:schemeClr val="bg1"/>
                </a:solidFill>
              </a:rPr>
              <a:t>Grounds for Dismissal of a Professional Employee</a:t>
            </a:r>
          </a:p>
        </p:txBody>
      </p:sp>
      <p:sp>
        <p:nvSpPr>
          <p:cNvPr id="3" name="Content Placeholder 2"/>
          <p:cNvSpPr>
            <a:spLocks noGrp="1"/>
          </p:cNvSpPr>
          <p:nvPr>
            <p:ph idx="1"/>
          </p:nvPr>
        </p:nvSpPr>
        <p:spPr>
          <a:xfrm>
            <a:off x="1318054" y="2479589"/>
            <a:ext cx="9837626" cy="3557956"/>
          </a:xfrm>
        </p:spPr>
        <p:txBody>
          <a:bodyPr>
            <a:normAutofit fontScale="77500" lnSpcReduction="20000"/>
          </a:bodyPr>
          <a:lstStyle/>
          <a:p>
            <a:pPr>
              <a:buFont typeface="Arial" panose="020B0604020202020204" pitchFamily="34" charset="0"/>
              <a:buChar char="•"/>
            </a:pPr>
            <a:r>
              <a:rPr lang="en-US" sz="2800" dirty="0"/>
              <a:t>Professional employees may be dismissed by the Board for the following reasons under Section 1122 of the School Code, </a:t>
            </a:r>
            <a:br>
              <a:rPr lang="en-US" sz="2800" dirty="0"/>
            </a:br>
            <a:r>
              <a:rPr lang="en-US" sz="2800" dirty="0"/>
              <a:t>24 P.S. § 11-1122:  </a:t>
            </a:r>
          </a:p>
          <a:p>
            <a:pPr lvl="1">
              <a:buFont typeface="Arial" panose="020B0604020202020204" pitchFamily="34" charset="0"/>
              <a:buChar char="•"/>
            </a:pPr>
            <a:r>
              <a:rPr lang="en-US" sz="2400" dirty="0"/>
              <a:t>Immorality</a:t>
            </a:r>
          </a:p>
          <a:p>
            <a:pPr lvl="1">
              <a:buFont typeface="Arial" panose="020B0604020202020204" pitchFamily="34" charset="0"/>
              <a:buChar char="•"/>
            </a:pPr>
            <a:r>
              <a:rPr lang="en-US" sz="2400" dirty="0"/>
              <a:t>Incompetency</a:t>
            </a:r>
          </a:p>
          <a:p>
            <a:pPr lvl="1">
              <a:buFont typeface="Arial" panose="020B0604020202020204" pitchFamily="34" charset="0"/>
              <a:buChar char="•"/>
            </a:pPr>
            <a:r>
              <a:rPr lang="en-US" sz="2400" dirty="0"/>
              <a:t>Two consecutive unsatisfactory evaluations</a:t>
            </a:r>
          </a:p>
          <a:p>
            <a:pPr lvl="1">
              <a:buFont typeface="Arial" panose="020B0604020202020204" pitchFamily="34" charset="0"/>
              <a:buChar char="•"/>
            </a:pPr>
            <a:r>
              <a:rPr lang="en-US" sz="2400" dirty="0"/>
              <a:t>Intemperance</a:t>
            </a:r>
          </a:p>
          <a:p>
            <a:pPr lvl="1">
              <a:buFont typeface="Arial" panose="020B0604020202020204" pitchFamily="34" charset="0"/>
              <a:buChar char="•"/>
            </a:pPr>
            <a:r>
              <a:rPr lang="en-US" sz="2400" dirty="0"/>
              <a:t>Cruelty</a:t>
            </a:r>
          </a:p>
          <a:p>
            <a:pPr lvl="1">
              <a:buFont typeface="Arial" panose="020B0604020202020204" pitchFamily="34" charset="0"/>
              <a:buChar char="•"/>
            </a:pPr>
            <a:r>
              <a:rPr lang="en-US" sz="2400" dirty="0"/>
              <a:t>Persistent negligence in the performance of duties</a:t>
            </a:r>
          </a:p>
          <a:p>
            <a:pPr lvl="1">
              <a:buFont typeface="Arial" panose="020B0604020202020204" pitchFamily="34" charset="0"/>
              <a:buChar char="•"/>
            </a:pPr>
            <a:r>
              <a:rPr lang="en-US" sz="2400" dirty="0"/>
              <a:t>Willful neglect of duties</a:t>
            </a:r>
          </a:p>
        </p:txBody>
      </p:sp>
      <p:sp>
        <p:nvSpPr>
          <p:cNvPr id="5" name="Slide Number Placeholder 4"/>
          <p:cNvSpPr>
            <a:spLocks noGrp="1"/>
          </p:cNvSpPr>
          <p:nvPr>
            <p:ph type="sldNum" sz="quarter" idx="12"/>
          </p:nvPr>
        </p:nvSpPr>
        <p:spPr/>
        <p:txBody>
          <a:bodyPr/>
          <a:lstStyle/>
          <a:p>
            <a:fld id="{59BD2CB3-F025-4733-A39B-602DEDA38590}" type="slidenum">
              <a:rPr lang="en-US" smtClean="0">
                <a:solidFill>
                  <a:prstClr val="white"/>
                </a:solidFill>
              </a:rPr>
              <a:pPr/>
              <a:t>11</a:t>
            </a:fld>
            <a:endParaRPr lang="en-US" dirty="0">
              <a:solidFill>
                <a:prstClr val="white"/>
              </a:solidFill>
            </a:endParaRPr>
          </a:p>
        </p:txBody>
      </p:sp>
      <p:sp>
        <p:nvSpPr>
          <p:cNvPr id="6" name="Footer Placeholder 4"/>
          <p:cNvSpPr>
            <a:spLocks noGrp="1"/>
          </p:cNvSpPr>
          <p:nvPr>
            <p:ph type="ftr" sz="quarter" idx="11"/>
          </p:nvPr>
        </p:nvSpPr>
        <p:spPr>
          <a:xfrm>
            <a:off x="3686185" y="6459785"/>
            <a:ext cx="4822804" cy="365125"/>
          </a:xfrm>
        </p:spPr>
        <p:txBody>
          <a:bodyPr/>
          <a:lstStyle/>
          <a:p>
            <a:pPr>
              <a:defRPr/>
            </a:pPr>
            <a:r>
              <a:rPr lang="en-US" sz="800" b="0" dirty="0">
                <a:solidFill>
                  <a:schemeClr val="tx1"/>
                </a:solidFill>
              </a:rPr>
              <a:t>© WBK Legal 2019 This presentation is informational only and does not constitute legal advice.</a:t>
            </a:r>
          </a:p>
        </p:txBody>
      </p:sp>
    </p:spTree>
    <p:extLst>
      <p:ext uri="{BB962C8B-B14F-4D97-AF65-F5344CB8AC3E}">
        <p14:creationId xmlns:p14="http://schemas.microsoft.com/office/powerpoint/2010/main" val="26889174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a:solidFill>
                  <a:schemeClr val="bg1"/>
                </a:solidFill>
              </a:rPr>
              <a:t>Dismissal of a Professional Employee, Continued</a:t>
            </a:r>
          </a:p>
        </p:txBody>
      </p:sp>
      <p:sp>
        <p:nvSpPr>
          <p:cNvPr id="3" name="Content Placeholder 2"/>
          <p:cNvSpPr>
            <a:spLocks noGrp="1"/>
          </p:cNvSpPr>
          <p:nvPr>
            <p:ph idx="1"/>
          </p:nvPr>
        </p:nvSpPr>
        <p:spPr/>
        <p:txBody>
          <a:bodyPr>
            <a:normAutofit fontScale="77500" lnSpcReduction="20000"/>
          </a:bodyPr>
          <a:lstStyle/>
          <a:p>
            <a:pPr>
              <a:buFont typeface="Arial" panose="020B0604020202020204" pitchFamily="34" charset="0"/>
              <a:buChar char="•"/>
            </a:pPr>
            <a:r>
              <a:rPr lang="en-US" sz="2400" dirty="0"/>
              <a:t>Section 1122 of the School Code, 24 P.S. § 11-1122, continued:  </a:t>
            </a:r>
          </a:p>
          <a:p>
            <a:pPr lvl="1">
              <a:buFont typeface="Arial" panose="020B0604020202020204" pitchFamily="34" charset="0"/>
              <a:buChar char="•"/>
            </a:pPr>
            <a:r>
              <a:rPr lang="en-US" sz="2000" dirty="0"/>
              <a:t>Physical or mental disability, documented by competent medical evidence, which after reasonable accommodation as required by law, substantially interferes with the employee’s ability to perform the essential functions of the job</a:t>
            </a:r>
          </a:p>
          <a:p>
            <a:pPr lvl="1">
              <a:buFont typeface="Arial" panose="020B0604020202020204" pitchFamily="34" charset="0"/>
              <a:buChar char="•"/>
            </a:pPr>
            <a:r>
              <a:rPr lang="en-US" sz="2000" dirty="0"/>
              <a:t>Advocation of or participating in un-American or subversive doctrines</a:t>
            </a:r>
          </a:p>
          <a:p>
            <a:pPr lvl="1">
              <a:buFont typeface="Arial" panose="020B0604020202020204" pitchFamily="34" charset="0"/>
              <a:buChar char="•"/>
            </a:pPr>
            <a:r>
              <a:rPr lang="en-US" sz="2000" dirty="0"/>
              <a:t>Conviction of a felony, including Section 111 crimes, felony drug offenses or any felony</a:t>
            </a:r>
          </a:p>
          <a:p>
            <a:pPr lvl="1">
              <a:buFont typeface="Arial" panose="020B0604020202020204" pitchFamily="34" charset="0"/>
              <a:buChar char="•"/>
            </a:pPr>
            <a:r>
              <a:rPr lang="en-US" sz="2000" dirty="0"/>
              <a:t>Persistent and willful violation of or failure to comply with school laws of the Commonwealth including official directives and established school policies</a:t>
            </a:r>
          </a:p>
          <a:p>
            <a:pPr>
              <a:buFont typeface="Arial" panose="020B0604020202020204" pitchFamily="34" charset="0"/>
              <a:buChar char="•"/>
            </a:pPr>
            <a:r>
              <a:rPr lang="en-US" sz="2400" dirty="0"/>
              <a:t>A school employee who is the perpetrator of the “founded” child abuse report is not permitted to remain employed per the Child Protective Services Law</a:t>
            </a:r>
          </a:p>
          <a:p>
            <a:pPr>
              <a:buFont typeface="Wingdings" panose="05000000000000000000" pitchFamily="2" charset="2"/>
              <a:buChar char="§"/>
            </a:pPr>
            <a:endParaRPr lang="en-US" sz="2400" dirty="0"/>
          </a:p>
        </p:txBody>
      </p:sp>
      <p:sp>
        <p:nvSpPr>
          <p:cNvPr id="5" name="Slide Number Placeholder 4"/>
          <p:cNvSpPr>
            <a:spLocks noGrp="1"/>
          </p:cNvSpPr>
          <p:nvPr>
            <p:ph type="sldNum" sz="quarter" idx="12"/>
          </p:nvPr>
        </p:nvSpPr>
        <p:spPr/>
        <p:txBody>
          <a:bodyPr/>
          <a:lstStyle/>
          <a:p>
            <a:fld id="{59BD2CB3-F025-4733-A39B-602DEDA38590}" type="slidenum">
              <a:rPr lang="en-US" smtClean="0">
                <a:solidFill>
                  <a:prstClr val="white"/>
                </a:solidFill>
              </a:rPr>
              <a:pPr/>
              <a:t>12</a:t>
            </a:fld>
            <a:endParaRPr lang="en-US" dirty="0">
              <a:solidFill>
                <a:prstClr val="white"/>
              </a:solidFill>
            </a:endParaRPr>
          </a:p>
        </p:txBody>
      </p:sp>
      <p:sp>
        <p:nvSpPr>
          <p:cNvPr id="6" name="Footer Placeholder 4"/>
          <p:cNvSpPr>
            <a:spLocks noGrp="1"/>
          </p:cNvSpPr>
          <p:nvPr>
            <p:ph type="ftr" sz="quarter" idx="11"/>
          </p:nvPr>
        </p:nvSpPr>
        <p:spPr>
          <a:xfrm>
            <a:off x="3686185" y="6459785"/>
            <a:ext cx="4822804" cy="365125"/>
          </a:xfrm>
        </p:spPr>
        <p:txBody>
          <a:bodyPr/>
          <a:lstStyle/>
          <a:p>
            <a:pPr>
              <a:defRPr/>
            </a:pPr>
            <a:r>
              <a:rPr lang="en-US" sz="800" b="0" dirty="0">
                <a:solidFill>
                  <a:schemeClr val="tx1"/>
                </a:solidFill>
              </a:rPr>
              <a:t>© WBK Legal 2019 This presentation is informational only and does not constitute legal advice</a:t>
            </a:r>
            <a:r>
              <a:rPr lang="en-US" dirty="0"/>
              <a:t>.</a:t>
            </a:r>
          </a:p>
        </p:txBody>
      </p:sp>
    </p:spTree>
    <p:extLst>
      <p:ext uri="{BB962C8B-B14F-4D97-AF65-F5344CB8AC3E}">
        <p14:creationId xmlns:p14="http://schemas.microsoft.com/office/powerpoint/2010/main" val="8245185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bg1"/>
                </a:solidFill>
              </a:rPr>
              <a:t>Initiating Termination Proceedings</a:t>
            </a:r>
          </a:p>
        </p:txBody>
      </p:sp>
      <p:sp>
        <p:nvSpPr>
          <p:cNvPr id="3" name="Content Placeholder 2"/>
          <p:cNvSpPr>
            <a:spLocks noGrp="1"/>
          </p:cNvSpPr>
          <p:nvPr>
            <p:ph idx="1"/>
          </p:nvPr>
        </p:nvSpPr>
        <p:spPr>
          <a:xfrm>
            <a:off x="1154954" y="2265028"/>
            <a:ext cx="8825659" cy="3754772"/>
          </a:xfrm>
        </p:spPr>
        <p:txBody>
          <a:bodyPr>
            <a:noAutofit/>
          </a:bodyPr>
          <a:lstStyle/>
          <a:p>
            <a:pPr>
              <a:buFont typeface="Arial" panose="020B0604020202020204" pitchFamily="34" charset="0"/>
              <a:buChar char="•"/>
            </a:pPr>
            <a:r>
              <a:rPr lang="en-US" sz="2000" dirty="0"/>
              <a:t>Before termination, school board must provide employee with “detailed written statement of charges upon which … proposed dismissal is based and shall conduct a hearing.” 24 P.S. §1127</a:t>
            </a:r>
          </a:p>
          <a:p>
            <a:pPr>
              <a:buFont typeface="Arial" panose="020B0604020202020204" pitchFamily="34" charset="0"/>
              <a:buChar char="•"/>
            </a:pPr>
            <a:r>
              <a:rPr lang="en-US" sz="2000" dirty="0"/>
              <a:t>The notice must:</a:t>
            </a:r>
          </a:p>
          <a:p>
            <a:pPr lvl="1">
              <a:buFont typeface="Arial" panose="020B0604020202020204" pitchFamily="34" charset="0"/>
              <a:buChar char="•"/>
            </a:pPr>
            <a:r>
              <a:rPr lang="en-US" sz="2000" dirty="0"/>
              <a:t>Be signed by board president and attested by board secretary</a:t>
            </a:r>
          </a:p>
          <a:p>
            <a:pPr lvl="1">
              <a:buFont typeface="Arial" panose="020B0604020202020204" pitchFamily="34" charset="0"/>
              <a:buChar char="•"/>
            </a:pPr>
            <a:r>
              <a:rPr lang="en-US" sz="2000" dirty="0"/>
              <a:t>Be sent by registered mail</a:t>
            </a:r>
          </a:p>
          <a:p>
            <a:pPr lvl="1">
              <a:buFont typeface="Arial" panose="020B0604020202020204" pitchFamily="34" charset="0"/>
              <a:buChar char="•"/>
            </a:pPr>
            <a:r>
              <a:rPr lang="en-US" sz="2000" dirty="0"/>
              <a:t>Give employee notice of time and place of board hearing – no sooner than 10 days after date of notice nor more than 15 days</a:t>
            </a:r>
          </a:p>
        </p:txBody>
      </p:sp>
      <p:sp>
        <p:nvSpPr>
          <p:cNvPr id="5" name="Slide Number Placeholder 4"/>
          <p:cNvSpPr>
            <a:spLocks noGrp="1"/>
          </p:cNvSpPr>
          <p:nvPr>
            <p:ph type="sldNum" sz="quarter" idx="12"/>
          </p:nvPr>
        </p:nvSpPr>
        <p:spPr/>
        <p:txBody>
          <a:bodyPr/>
          <a:lstStyle/>
          <a:p>
            <a:fld id="{59BD2CB3-F025-4733-A39B-602DEDA38590}" type="slidenum">
              <a:rPr lang="en-US" smtClean="0">
                <a:solidFill>
                  <a:prstClr val="white"/>
                </a:solidFill>
              </a:rPr>
              <a:pPr/>
              <a:t>13</a:t>
            </a:fld>
            <a:endParaRPr lang="en-US" dirty="0">
              <a:solidFill>
                <a:prstClr val="white"/>
              </a:solidFill>
            </a:endParaRPr>
          </a:p>
        </p:txBody>
      </p:sp>
      <p:sp>
        <p:nvSpPr>
          <p:cNvPr id="6" name="Footer Placeholder 4"/>
          <p:cNvSpPr>
            <a:spLocks noGrp="1"/>
          </p:cNvSpPr>
          <p:nvPr>
            <p:ph type="ftr" sz="quarter" idx="11"/>
          </p:nvPr>
        </p:nvSpPr>
        <p:spPr>
          <a:xfrm>
            <a:off x="3686185" y="6459785"/>
            <a:ext cx="4822804" cy="365125"/>
          </a:xfrm>
        </p:spPr>
        <p:txBody>
          <a:bodyPr/>
          <a:lstStyle/>
          <a:p>
            <a:pPr>
              <a:defRPr/>
            </a:pPr>
            <a:r>
              <a:rPr lang="en-US" sz="800" b="0" dirty="0">
                <a:solidFill>
                  <a:schemeClr val="tx1"/>
                </a:solidFill>
              </a:rPr>
              <a:t>© WBK Legal 2019 This presentation is informational only and does not constitute legal advice</a:t>
            </a:r>
            <a:r>
              <a:rPr lang="en-US" dirty="0"/>
              <a:t>.</a:t>
            </a:r>
          </a:p>
        </p:txBody>
      </p:sp>
    </p:spTree>
    <p:extLst>
      <p:ext uri="{BB962C8B-B14F-4D97-AF65-F5344CB8AC3E}">
        <p14:creationId xmlns:p14="http://schemas.microsoft.com/office/powerpoint/2010/main" val="12162685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95DBF-D544-4AC8-A7E7-745A981DD381}"/>
              </a:ext>
            </a:extLst>
          </p:cNvPr>
          <p:cNvSpPr>
            <a:spLocks noGrp="1"/>
          </p:cNvSpPr>
          <p:nvPr>
            <p:ph type="title"/>
          </p:nvPr>
        </p:nvSpPr>
        <p:spPr/>
        <p:txBody>
          <a:bodyPr/>
          <a:lstStyle/>
          <a:p>
            <a:r>
              <a:rPr lang="en-US" dirty="0"/>
              <a:t>JONES RESOLUTION </a:t>
            </a:r>
          </a:p>
        </p:txBody>
      </p:sp>
      <p:sp>
        <p:nvSpPr>
          <p:cNvPr id="3" name="Content Placeholder 2">
            <a:extLst>
              <a:ext uri="{FF2B5EF4-FFF2-40B4-BE49-F238E27FC236}">
                <a16:creationId xmlns:a16="http://schemas.microsoft.com/office/drawing/2014/main" id="{7AF1D57D-EBCE-43EF-ADAF-15433DEFFD1B}"/>
              </a:ext>
            </a:extLst>
          </p:cNvPr>
          <p:cNvSpPr>
            <a:spLocks noGrp="1"/>
          </p:cNvSpPr>
          <p:nvPr>
            <p:ph idx="1"/>
          </p:nvPr>
        </p:nvSpPr>
        <p:spPr/>
        <p:txBody>
          <a:bodyPr/>
          <a:lstStyle/>
          <a:p>
            <a:r>
              <a:rPr lang="en-US" sz="2400" i="1" dirty="0"/>
              <a:t>Jones</a:t>
            </a:r>
            <a:r>
              <a:rPr lang="en-US" sz="2400" dirty="0"/>
              <a:t> Resolution</a:t>
            </a:r>
          </a:p>
          <a:p>
            <a:pPr lvl="1"/>
            <a:r>
              <a:rPr lang="en-US" sz="2400" dirty="0"/>
              <a:t>Board Resolution that authorizes issuance of official Statement of Charges after the </a:t>
            </a:r>
            <a:r>
              <a:rPr lang="en-US" sz="2400" i="1" dirty="0" err="1"/>
              <a:t>Loudermill</a:t>
            </a:r>
            <a:r>
              <a:rPr lang="en-US" sz="2400" dirty="0"/>
              <a:t> hearing, but prior to dismissal, and approves placing an employee on unpaid leave pending termination</a:t>
            </a:r>
          </a:p>
          <a:p>
            <a:r>
              <a:rPr lang="en-US" sz="2400" dirty="0"/>
              <a:t>Board must review statement of charges and adopt resolution authorizing its issuance. </a:t>
            </a:r>
            <a:r>
              <a:rPr lang="en-US" sz="2400" i="1" dirty="0"/>
              <a:t>School Dist. of Philadelphia v. Jones </a:t>
            </a:r>
            <a:r>
              <a:rPr lang="en-US" sz="2400" dirty="0"/>
              <a:t>(Pa. </a:t>
            </a:r>
            <a:r>
              <a:rPr lang="en-US" sz="2400" dirty="0" err="1"/>
              <a:t>Commw</a:t>
            </a:r>
            <a:r>
              <a:rPr lang="en-US" sz="2400" dirty="0"/>
              <a:t>. Ct. 2016)</a:t>
            </a:r>
          </a:p>
          <a:p>
            <a:endParaRPr lang="en-US" dirty="0"/>
          </a:p>
        </p:txBody>
      </p:sp>
      <p:sp>
        <p:nvSpPr>
          <p:cNvPr id="4" name="Footer Placeholder 3">
            <a:extLst>
              <a:ext uri="{FF2B5EF4-FFF2-40B4-BE49-F238E27FC236}">
                <a16:creationId xmlns:a16="http://schemas.microsoft.com/office/drawing/2014/main" id="{E1F5B2C6-2DE5-491A-B766-846896D849DC}"/>
              </a:ext>
            </a:extLst>
          </p:cNvPr>
          <p:cNvSpPr>
            <a:spLocks noGrp="1"/>
          </p:cNvSpPr>
          <p:nvPr>
            <p:ph type="ftr" sz="quarter" idx="11"/>
          </p:nvPr>
        </p:nvSpPr>
        <p:spPr/>
        <p:txBody>
          <a:bodyPr/>
          <a:lstStyle/>
          <a:p>
            <a:r>
              <a:rPr lang="en-US"/>
              <a:t>© WBK Legal 2019 This presentation is informational only and does not constitute legal advice.</a:t>
            </a:r>
          </a:p>
        </p:txBody>
      </p:sp>
      <p:sp>
        <p:nvSpPr>
          <p:cNvPr id="5" name="Slide Number Placeholder 4">
            <a:extLst>
              <a:ext uri="{FF2B5EF4-FFF2-40B4-BE49-F238E27FC236}">
                <a16:creationId xmlns:a16="http://schemas.microsoft.com/office/drawing/2014/main" id="{A4FC75A8-53EC-43F0-84EB-FEC3CB9F5D59}"/>
              </a:ext>
            </a:extLst>
          </p:cNvPr>
          <p:cNvSpPr>
            <a:spLocks noGrp="1"/>
          </p:cNvSpPr>
          <p:nvPr>
            <p:ph type="sldNum" sz="quarter" idx="12"/>
          </p:nvPr>
        </p:nvSpPr>
        <p:spPr/>
        <p:txBody>
          <a:bodyPr/>
          <a:lstStyle/>
          <a:p>
            <a:fld id="{25FB7523-2B6A-479B-BEC3-9B8263F8FE39}" type="slidenum">
              <a:rPr lang="en-US" smtClean="0"/>
              <a:t>14</a:t>
            </a:fld>
            <a:endParaRPr lang="en-US"/>
          </a:p>
        </p:txBody>
      </p:sp>
    </p:spTree>
    <p:extLst>
      <p:ext uri="{BB962C8B-B14F-4D97-AF65-F5344CB8AC3E}">
        <p14:creationId xmlns:p14="http://schemas.microsoft.com/office/powerpoint/2010/main" val="19981047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bg1"/>
                </a:solidFill>
              </a:rPr>
              <a:t>Election of Remedies</a:t>
            </a:r>
          </a:p>
        </p:txBody>
      </p:sp>
      <p:sp>
        <p:nvSpPr>
          <p:cNvPr id="3" name="Content Placeholder 2"/>
          <p:cNvSpPr>
            <a:spLocks noGrp="1"/>
          </p:cNvSpPr>
          <p:nvPr>
            <p:ph idx="1"/>
          </p:nvPr>
        </p:nvSpPr>
        <p:spPr/>
        <p:txBody>
          <a:bodyPr>
            <a:noAutofit/>
          </a:bodyPr>
          <a:lstStyle/>
          <a:p>
            <a:pPr>
              <a:buFont typeface="Arial" panose="020B0604020202020204" pitchFamily="34" charset="0"/>
              <a:buChar char="•"/>
            </a:pPr>
            <a:r>
              <a:rPr lang="en-US" sz="1600" dirty="0"/>
              <a:t>Upon receipt of notice, employee has two options (24 P.S. § 1133):</a:t>
            </a:r>
          </a:p>
          <a:p>
            <a:pPr lvl="1">
              <a:buFont typeface="Arial" panose="020B0604020202020204" pitchFamily="34" charset="0"/>
              <a:buChar char="•"/>
            </a:pPr>
            <a:r>
              <a:rPr lang="en-US" dirty="0"/>
              <a:t>Elect board hearing within 10 days of receipt of notice/statement of charges</a:t>
            </a:r>
          </a:p>
          <a:p>
            <a:pPr lvl="1">
              <a:buFont typeface="Arial" panose="020B0604020202020204" pitchFamily="34" charset="0"/>
              <a:buChar char="•"/>
            </a:pPr>
            <a:r>
              <a:rPr lang="en-US" dirty="0"/>
              <a:t>Through union, grieve and potentially arbitrate termination according to collectively bargained procedure</a:t>
            </a:r>
          </a:p>
          <a:p>
            <a:pPr>
              <a:buFont typeface="Arial" panose="020B0604020202020204" pitchFamily="34" charset="0"/>
              <a:buChar char="•"/>
            </a:pPr>
            <a:r>
              <a:rPr lang="en-US" sz="1600" dirty="0"/>
              <a:t>Employee may file a grievance or request board hearing, but not both</a:t>
            </a:r>
          </a:p>
          <a:p>
            <a:pPr>
              <a:buFont typeface="Arial" panose="020B0604020202020204" pitchFamily="34" charset="0"/>
              <a:buChar char="•"/>
            </a:pPr>
            <a:r>
              <a:rPr lang="en-US" sz="1600" dirty="0"/>
              <a:t>A big difference – appeal rights </a:t>
            </a:r>
          </a:p>
          <a:p>
            <a:pPr lvl="1">
              <a:buFont typeface="Arial" panose="020B0604020202020204" pitchFamily="34" charset="0"/>
              <a:buChar char="•"/>
            </a:pPr>
            <a:r>
              <a:rPr lang="en-US" dirty="0"/>
              <a:t>Arbitration provides neutral decisionmaker, but limited right to appeal to court</a:t>
            </a:r>
          </a:p>
          <a:p>
            <a:pPr lvl="1">
              <a:buFont typeface="Arial" panose="020B0604020202020204" pitchFamily="34" charset="0"/>
              <a:buChar char="•"/>
            </a:pPr>
            <a:r>
              <a:rPr lang="en-US" dirty="0"/>
              <a:t>Outcome of board hearing may be appealed to Secretary of Education, with no deference to board decision</a:t>
            </a:r>
          </a:p>
        </p:txBody>
      </p:sp>
      <p:sp>
        <p:nvSpPr>
          <p:cNvPr id="5" name="Slide Number Placeholder 4"/>
          <p:cNvSpPr>
            <a:spLocks noGrp="1"/>
          </p:cNvSpPr>
          <p:nvPr>
            <p:ph type="sldNum" sz="quarter" idx="12"/>
          </p:nvPr>
        </p:nvSpPr>
        <p:spPr/>
        <p:txBody>
          <a:bodyPr/>
          <a:lstStyle/>
          <a:p>
            <a:fld id="{59BD2CB3-F025-4733-A39B-602DEDA38590}" type="slidenum">
              <a:rPr lang="en-US" smtClean="0">
                <a:solidFill>
                  <a:prstClr val="white"/>
                </a:solidFill>
              </a:rPr>
              <a:pPr/>
              <a:t>15</a:t>
            </a:fld>
            <a:endParaRPr lang="en-US" dirty="0">
              <a:solidFill>
                <a:prstClr val="white"/>
              </a:solidFill>
            </a:endParaRPr>
          </a:p>
        </p:txBody>
      </p:sp>
      <p:sp>
        <p:nvSpPr>
          <p:cNvPr id="6" name="Footer Placeholder 4"/>
          <p:cNvSpPr>
            <a:spLocks noGrp="1"/>
          </p:cNvSpPr>
          <p:nvPr>
            <p:ph type="ftr" sz="quarter" idx="11"/>
          </p:nvPr>
        </p:nvSpPr>
        <p:spPr>
          <a:xfrm>
            <a:off x="3686185" y="6459785"/>
            <a:ext cx="4822804" cy="365125"/>
          </a:xfrm>
        </p:spPr>
        <p:txBody>
          <a:bodyPr/>
          <a:lstStyle/>
          <a:p>
            <a:pPr>
              <a:defRPr/>
            </a:pPr>
            <a:r>
              <a:rPr lang="en-US" sz="800" b="0" dirty="0">
                <a:solidFill>
                  <a:schemeClr val="tx1"/>
                </a:solidFill>
              </a:rPr>
              <a:t>© WBK Legal 2019 This presentation is informational only and does not constitute legal advice.</a:t>
            </a:r>
          </a:p>
        </p:txBody>
      </p:sp>
    </p:spTree>
    <p:extLst>
      <p:ext uri="{BB962C8B-B14F-4D97-AF65-F5344CB8AC3E}">
        <p14:creationId xmlns:p14="http://schemas.microsoft.com/office/powerpoint/2010/main" val="9958902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bg1"/>
                </a:solidFill>
              </a:rPr>
              <a:t>Arbitration</a:t>
            </a:r>
          </a:p>
        </p:txBody>
      </p:sp>
      <p:sp>
        <p:nvSpPr>
          <p:cNvPr id="3" name="Content Placeholder 2"/>
          <p:cNvSpPr>
            <a:spLocks noGrp="1"/>
          </p:cNvSpPr>
          <p:nvPr>
            <p:ph idx="1"/>
          </p:nvPr>
        </p:nvSpPr>
        <p:spPr/>
        <p:txBody>
          <a:bodyPr>
            <a:noAutofit/>
          </a:bodyPr>
          <a:lstStyle/>
          <a:p>
            <a:pPr>
              <a:buFont typeface="Arial" panose="020B0604020202020204" pitchFamily="34" charset="0"/>
              <a:buChar char="•"/>
            </a:pPr>
            <a:r>
              <a:rPr lang="en-US" dirty="0"/>
              <a:t>Parties are the school/district and union (not employee)</a:t>
            </a:r>
          </a:p>
          <a:p>
            <a:pPr>
              <a:buFont typeface="Arial" panose="020B0604020202020204" pitchFamily="34" charset="0"/>
              <a:buChar char="•"/>
            </a:pPr>
            <a:r>
              <a:rPr lang="en-US" dirty="0"/>
              <a:t>Parties agree upon arbitrator or take turns striking names off randomly generated list</a:t>
            </a:r>
          </a:p>
          <a:p>
            <a:pPr lvl="1">
              <a:buFont typeface="Arial" panose="020B0604020202020204" pitchFamily="34" charset="0"/>
              <a:buChar char="•"/>
            </a:pPr>
            <a:r>
              <a:rPr lang="en-US" sz="1800" dirty="0"/>
              <a:t>Arbitrator may or may not be attorney</a:t>
            </a:r>
          </a:p>
          <a:p>
            <a:pPr>
              <a:buFont typeface="Arial" panose="020B0604020202020204" pitchFamily="34" charset="0"/>
              <a:buChar char="•"/>
            </a:pPr>
            <a:r>
              <a:rPr lang="en-US" dirty="0"/>
              <a:t>At hearing, parties typically represented by attorneys (but not required)</a:t>
            </a:r>
          </a:p>
          <a:p>
            <a:pPr>
              <a:buFont typeface="Arial" panose="020B0604020202020204" pitchFamily="34" charset="0"/>
              <a:buChar char="•"/>
            </a:pPr>
            <a:r>
              <a:rPr lang="en-US" dirty="0"/>
              <a:t>Hearing may or may not be transcribed</a:t>
            </a:r>
          </a:p>
          <a:p>
            <a:pPr>
              <a:buFont typeface="Arial" panose="020B0604020202020204" pitchFamily="34" charset="0"/>
              <a:buChar char="•"/>
            </a:pPr>
            <a:r>
              <a:rPr lang="en-US" dirty="0"/>
              <a:t>Briefs may or may not be filed</a:t>
            </a:r>
          </a:p>
          <a:p>
            <a:pPr>
              <a:buFont typeface="Arial" panose="020B0604020202020204" pitchFamily="34" charset="0"/>
              <a:buChar char="•"/>
            </a:pPr>
            <a:r>
              <a:rPr lang="en-US" dirty="0"/>
              <a:t>Arbitrator may uphold termination or reinstate employee, with or without back pay or strings attached</a:t>
            </a:r>
          </a:p>
          <a:p>
            <a:pPr>
              <a:buFont typeface="Wingdings" panose="05000000000000000000" pitchFamily="2" charset="2"/>
              <a:buChar char="§"/>
            </a:pPr>
            <a:endParaRPr lang="en-US" sz="2400" dirty="0"/>
          </a:p>
          <a:p>
            <a:pPr>
              <a:buFont typeface="Wingdings" panose="05000000000000000000" pitchFamily="2" charset="2"/>
              <a:buChar char="§"/>
            </a:pPr>
            <a:endParaRPr lang="en-US" sz="2400" dirty="0"/>
          </a:p>
          <a:p>
            <a:pPr>
              <a:buFont typeface="Wingdings" panose="05000000000000000000" pitchFamily="2" charset="2"/>
              <a:buChar char="§"/>
            </a:pPr>
            <a:endParaRPr lang="en-US" sz="2400" dirty="0"/>
          </a:p>
        </p:txBody>
      </p:sp>
      <p:sp>
        <p:nvSpPr>
          <p:cNvPr id="5" name="Slide Number Placeholder 4"/>
          <p:cNvSpPr>
            <a:spLocks noGrp="1"/>
          </p:cNvSpPr>
          <p:nvPr>
            <p:ph type="sldNum" sz="quarter" idx="12"/>
          </p:nvPr>
        </p:nvSpPr>
        <p:spPr/>
        <p:txBody>
          <a:bodyPr/>
          <a:lstStyle/>
          <a:p>
            <a:fld id="{59BD2CB3-F025-4733-A39B-602DEDA38590}" type="slidenum">
              <a:rPr lang="en-US" smtClean="0">
                <a:solidFill>
                  <a:prstClr val="white"/>
                </a:solidFill>
              </a:rPr>
              <a:pPr/>
              <a:t>16</a:t>
            </a:fld>
            <a:endParaRPr lang="en-US" dirty="0">
              <a:solidFill>
                <a:prstClr val="white"/>
              </a:solidFill>
            </a:endParaRPr>
          </a:p>
        </p:txBody>
      </p:sp>
      <p:sp>
        <p:nvSpPr>
          <p:cNvPr id="6" name="Footer Placeholder 4"/>
          <p:cNvSpPr>
            <a:spLocks noGrp="1"/>
          </p:cNvSpPr>
          <p:nvPr>
            <p:ph type="ftr" sz="quarter" idx="11"/>
          </p:nvPr>
        </p:nvSpPr>
        <p:spPr>
          <a:xfrm>
            <a:off x="3686185" y="6459785"/>
            <a:ext cx="4822804" cy="365125"/>
          </a:xfrm>
        </p:spPr>
        <p:txBody>
          <a:bodyPr/>
          <a:lstStyle/>
          <a:p>
            <a:pPr>
              <a:defRPr/>
            </a:pPr>
            <a:r>
              <a:rPr lang="en-US" sz="800" b="0" dirty="0">
                <a:solidFill>
                  <a:schemeClr val="tx1"/>
                </a:solidFill>
              </a:rPr>
              <a:t>© WBK Legal 2019 This presentation is informational only and does not constitute legal advice.</a:t>
            </a:r>
          </a:p>
        </p:txBody>
      </p:sp>
    </p:spTree>
    <p:extLst>
      <p:ext uri="{BB962C8B-B14F-4D97-AF65-F5344CB8AC3E}">
        <p14:creationId xmlns:p14="http://schemas.microsoft.com/office/powerpoint/2010/main" val="26102459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5A0DC-44BF-4E64-98F9-CCB1611D150B}"/>
              </a:ext>
            </a:extLst>
          </p:cNvPr>
          <p:cNvSpPr>
            <a:spLocks noGrp="1"/>
          </p:cNvSpPr>
          <p:nvPr>
            <p:ph type="title"/>
          </p:nvPr>
        </p:nvSpPr>
        <p:spPr/>
        <p:txBody>
          <a:bodyPr/>
          <a:lstStyle/>
          <a:p>
            <a:r>
              <a:rPr lang="en-US" b="1" dirty="0"/>
              <a:t>Rules for Arbitration</a:t>
            </a:r>
          </a:p>
        </p:txBody>
      </p:sp>
      <p:sp>
        <p:nvSpPr>
          <p:cNvPr id="3" name="Content Placeholder 2">
            <a:extLst>
              <a:ext uri="{FF2B5EF4-FFF2-40B4-BE49-F238E27FC236}">
                <a16:creationId xmlns:a16="http://schemas.microsoft.com/office/drawing/2014/main" id="{4B44630C-281D-4F8E-89A4-0EF83EE1C657}"/>
              </a:ext>
            </a:extLst>
          </p:cNvPr>
          <p:cNvSpPr>
            <a:spLocks noGrp="1"/>
          </p:cNvSpPr>
          <p:nvPr>
            <p:ph idx="1"/>
          </p:nvPr>
        </p:nvSpPr>
        <p:spPr/>
        <p:txBody>
          <a:bodyPr/>
          <a:lstStyle/>
          <a:p>
            <a:pPr marL="0" indent="0">
              <a:buNone/>
            </a:pPr>
            <a:r>
              <a:rPr lang="en-US" dirty="0"/>
              <a:t>Rule 1 – Preparation is essential</a:t>
            </a:r>
          </a:p>
          <a:p>
            <a:pPr marL="0" indent="0">
              <a:buNone/>
            </a:pPr>
            <a:r>
              <a:rPr lang="en-US" dirty="0"/>
              <a:t>Rule 2 – See Rule 1</a:t>
            </a:r>
          </a:p>
          <a:p>
            <a:pPr marL="0" indent="0">
              <a:buNone/>
            </a:pPr>
            <a:r>
              <a:rPr lang="en-US" dirty="0"/>
              <a:t>Rule 3 – Complete review of district files for previous arbitration cases</a:t>
            </a:r>
          </a:p>
          <a:p>
            <a:pPr marL="0" indent="0">
              <a:buNone/>
            </a:pPr>
            <a:r>
              <a:rPr lang="en-US" dirty="0"/>
              <a:t>Rule 4 – Check email and internet activity</a:t>
            </a:r>
          </a:p>
          <a:p>
            <a:pPr marL="0" indent="0">
              <a:buNone/>
            </a:pPr>
            <a:r>
              <a:rPr lang="en-US" dirty="0"/>
              <a:t>Rule 5 – In discipline cases, bring a court reporter</a:t>
            </a:r>
          </a:p>
          <a:p>
            <a:pPr marL="0" indent="0">
              <a:buNone/>
            </a:pPr>
            <a:r>
              <a:rPr lang="en-US" dirty="0"/>
              <a:t>Rule 6 – Consult with colleagues on arbitrator history</a:t>
            </a:r>
          </a:p>
          <a:p>
            <a:pPr marL="0" indent="0">
              <a:buNone/>
            </a:pPr>
            <a:r>
              <a:rPr lang="en-US" dirty="0"/>
              <a:t>Rule 7 – Students are always risky witnesses (a) poor verbal skills; (b) unwilling to hurt a teacher and (c) see Rule 1</a:t>
            </a:r>
          </a:p>
        </p:txBody>
      </p:sp>
      <p:sp>
        <p:nvSpPr>
          <p:cNvPr id="4" name="Footer Placeholder 3">
            <a:extLst>
              <a:ext uri="{FF2B5EF4-FFF2-40B4-BE49-F238E27FC236}">
                <a16:creationId xmlns:a16="http://schemas.microsoft.com/office/drawing/2014/main" id="{D5AD13C9-C9F6-4F86-BBE6-70AB7F538F6E}"/>
              </a:ext>
            </a:extLst>
          </p:cNvPr>
          <p:cNvSpPr>
            <a:spLocks noGrp="1"/>
          </p:cNvSpPr>
          <p:nvPr>
            <p:ph type="ftr" sz="quarter" idx="11"/>
          </p:nvPr>
        </p:nvSpPr>
        <p:spPr/>
        <p:txBody>
          <a:bodyPr/>
          <a:lstStyle/>
          <a:p>
            <a:r>
              <a:rPr lang="en-US"/>
              <a:t>© WBK Legal 2019 This presentation is informational only and does not constitute legal advice.</a:t>
            </a:r>
          </a:p>
        </p:txBody>
      </p:sp>
      <p:sp>
        <p:nvSpPr>
          <p:cNvPr id="5" name="Slide Number Placeholder 4">
            <a:extLst>
              <a:ext uri="{FF2B5EF4-FFF2-40B4-BE49-F238E27FC236}">
                <a16:creationId xmlns:a16="http://schemas.microsoft.com/office/drawing/2014/main" id="{5A67BB5C-CA76-449A-999C-E04EFB80BE50}"/>
              </a:ext>
            </a:extLst>
          </p:cNvPr>
          <p:cNvSpPr>
            <a:spLocks noGrp="1"/>
          </p:cNvSpPr>
          <p:nvPr>
            <p:ph type="sldNum" sz="quarter" idx="12"/>
          </p:nvPr>
        </p:nvSpPr>
        <p:spPr/>
        <p:txBody>
          <a:bodyPr/>
          <a:lstStyle/>
          <a:p>
            <a:fld id="{25FB7523-2B6A-479B-BEC3-9B8263F8FE39}" type="slidenum">
              <a:rPr lang="en-US" smtClean="0"/>
              <a:t>17</a:t>
            </a:fld>
            <a:endParaRPr lang="en-US"/>
          </a:p>
        </p:txBody>
      </p:sp>
    </p:spTree>
    <p:extLst>
      <p:ext uri="{BB962C8B-B14F-4D97-AF65-F5344CB8AC3E}">
        <p14:creationId xmlns:p14="http://schemas.microsoft.com/office/powerpoint/2010/main" val="15439627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6C338-C166-4296-88F4-2152C3DA29EA}"/>
              </a:ext>
            </a:extLst>
          </p:cNvPr>
          <p:cNvSpPr>
            <a:spLocks noGrp="1"/>
          </p:cNvSpPr>
          <p:nvPr>
            <p:ph type="title"/>
          </p:nvPr>
        </p:nvSpPr>
        <p:spPr>
          <a:xfrm>
            <a:off x="1219200" y="838200"/>
            <a:ext cx="8761413" cy="706964"/>
          </a:xfrm>
        </p:spPr>
        <p:txBody>
          <a:bodyPr/>
          <a:lstStyle/>
          <a:p>
            <a:r>
              <a:rPr lang="en-US" sz="3200" b="1" dirty="0"/>
              <a:t>Judicial Review of Arbitration Decisions</a:t>
            </a:r>
          </a:p>
        </p:txBody>
      </p:sp>
      <p:sp>
        <p:nvSpPr>
          <p:cNvPr id="3" name="Content Placeholder 2">
            <a:extLst>
              <a:ext uri="{FF2B5EF4-FFF2-40B4-BE49-F238E27FC236}">
                <a16:creationId xmlns:a16="http://schemas.microsoft.com/office/drawing/2014/main" id="{84230D11-8B14-4571-8ACF-E2EF172682A8}"/>
              </a:ext>
            </a:extLst>
          </p:cNvPr>
          <p:cNvSpPr>
            <a:spLocks noGrp="1"/>
          </p:cNvSpPr>
          <p:nvPr>
            <p:ph idx="1"/>
          </p:nvPr>
        </p:nvSpPr>
        <p:spPr/>
        <p:txBody>
          <a:bodyPr/>
          <a:lstStyle/>
          <a:p>
            <a:r>
              <a:rPr lang="en-US" sz="3200" dirty="0"/>
              <a:t>No appeal per se, but…</a:t>
            </a:r>
          </a:p>
          <a:p>
            <a:r>
              <a:rPr lang="en-US" sz="3200" dirty="0"/>
              <a:t>Aggrieved party (loser) may file a Petition to Vacate or a Petition to Modify an arbitrator’s decision and award.</a:t>
            </a:r>
          </a:p>
          <a:p>
            <a:r>
              <a:rPr lang="en-US" sz="3200" dirty="0"/>
              <a:t>Must be filed within 30 days of the arbitrator’s decision date.</a:t>
            </a:r>
          </a:p>
          <a:p>
            <a:pPr marL="0" indent="0">
              <a:buNone/>
            </a:pPr>
            <a:endParaRPr lang="en-US" dirty="0"/>
          </a:p>
        </p:txBody>
      </p:sp>
      <p:sp>
        <p:nvSpPr>
          <p:cNvPr id="4" name="Footer Placeholder 3">
            <a:extLst>
              <a:ext uri="{FF2B5EF4-FFF2-40B4-BE49-F238E27FC236}">
                <a16:creationId xmlns:a16="http://schemas.microsoft.com/office/drawing/2014/main" id="{8264674C-CDA0-48A6-8C68-284D4427E1AF}"/>
              </a:ext>
            </a:extLst>
          </p:cNvPr>
          <p:cNvSpPr>
            <a:spLocks noGrp="1"/>
          </p:cNvSpPr>
          <p:nvPr>
            <p:ph type="ftr" sz="quarter" idx="11"/>
          </p:nvPr>
        </p:nvSpPr>
        <p:spPr/>
        <p:txBody>
          <a:bodyPr/>
          <a:lstStyle/>
          <a:p>
            <a:r>
              <a:rPr lang="en-US"/>
              <a:t>© WBK Legal 2019 This presentation is informational only and does not constitute legal advice.</a:t>
            </a:r>
          </a:p>
        </p:txBody>
      </p:sp>
      <p:sp>
        <p:nvSpPr>
          <p:cNvPr id="5" name="Slide Number Placeholder 4">
            <a:extLst>
              <a:ext uri="{FF2B5EF4-FFF2-40B4-BE49-F238E27FC236}">
                <a16:creationId xmlns:a16="http://schemas.microsoft.com/office/drawing/2014/main" id="{3DDBD289-C4CF-4C6B-9B91-0E7BF00F6B28}"/>
              </a:ext>
            </a:extLst>
          </p:cNvPr>
          <p:cNvSpPr>
            <a:spLocks noGrp="1"/>
          </p:cNvSpPr>
          <p:nvPr>
            <p:ph type="sldNum" sz="quarter" idx="12"/>
          </p:nvPr>
        </p:nvSpPr>
        <p:spPr/>
        <p:txBody>
          <a:bodyPr/>
          <a:lstStyle/>
          <a:p>
            <a:fld id="{25FB7523-2B6A-479B-BEC3-9B8263F8FE39}" type="slidenum">
              <a:rPr lang="en-US" smtClean="0"/>
              <a:t>18</a:t>
            </a:fld>
            <a:endParaRPr lang="en-US"/>
          </a:p>
        </p:txBody>
      </p:sp>
    </p:spTree>
    <p:extLst>
      <p:ext uri="{BB962C8B-B14F-4D97-AF65-F5344CB8AC3E}">
        <p14:creationId xmlns:p14="http://schemas.microsoft.com/office/powerpoint/2010/main" val="1793031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62AD2-B5FE-4617-8B4A-2B73684CE44A}"/>
              </a:ext>
            </a:extLst>
          </p:cNvPr>
          <p:cNvSpPr>
            <a:spLocks noGrp="1"/>
          </p:cNvSpPr>
          <p:nvPr>
            <p:ph type="title"/>
          </p:nvPr>
        </p:nvSpPr>
        <p:spPr/>
        <p:txBody>
          <a:bodyPr/>
          <a:lstStyle/>
          <a:p>
            <a:r>
              <a:rPr lang="en-US" b="1" dirty="0"/>
              <a:t>Judicial Review: Legal Standard</a:t>
            </a:r>
          </a:p>
        </p:txBody>
      </p:sp>
      <p:sp>
        <p:nvSpPr>
          <p:cNvPr id="3" name="Content Placeholder 2">
            <a:extLst>
              <a:ext uri="{FF2B5EF4-FFF2-40B4-BE49-F238E27FC236}">
                <a16:creationId xmlns:a16="http://schemas.microsoft.com/office/drawing/2014/main" id="{B53CF694-0C1E-4995-92E3-6271095A2FD3}"/>
              </a:ext>
            </a:extLst>
          </p:cNvPr>
          <p:cNvSpPr>
            <a:spLocks noGrp="1"/>
          </p:cNvSpPr>
          <p:nvPr>
            <p:ph idx="1"/>
          </p:nvPr>
        </p:nvSpPr>
        <p:spPr/>
        <p:txBody>
          <a:bodyPr>
            <a:normAutofit fontScale="85000" lnSpcReduction="10000"/>
          </a:bodyPr>
          <a:lstStyle/>
          <a:p>
            <a:r>
              <a:rPr lang="en-US" sz="2000" dirty="0"/>
              <a:t>Another ground to challenge an arbitrator’s award, as an exception to the essence test, is to argue that it violates public policy. </a:t>
            </a:r>
          </a:p>
          <a:p>
            <a:r>
              <a:rPr lang="en-US" sz="2000" dirty="0"/>
              <a:t>To determine whether an arbitration award violates public policy, a court must:</a:t>
            </a:r>
          </a:p>
          <a:p>
            <a:pPr lvl="1"/>
            <a:r>
              <a:rPr lang="en-US" sz="2000" dirty="0"/>
              <a:t>Identify the nature of the conduct leading to the discipline; </a:t>
            </a:r>
          </a:p>
          <a:p>
            <a:pPr lvl="1"/>
            <a:r>
              <a:rPr lang="en-US" sz="2000" dirty="0"/>
              <a:t>Determine if that conduct implicates a public policy which is “well-defined, dominant, and ascertained by reference to the laws and legal precedents and not from general considerations of supposed public interests,”; and</a:t>
            </a:r>
          </a:p>
          <a:p>
            <a:pPr lvl="1"/>
            <a:r>
              <a:rPr lang="en-US" sz="2000" dirty="0"/>
              <a:t>Determine whether the arbitrator’s award poses an unacceptable risk that it will undermine the implicated policy and cause the public employer to breach its lawful obligations or public duty.  This inquiry encompasses any aggravating or mitigating factors.  </a:t>
            </a:r>
          </a:p>
        </p:txBody>
      </p:sp>
      <p:sp>
        <p:nvSpPr>
          <p:cNvPr id="4" name="Footer Placeholder 3">
            <a:extLst>
              <a:ext uri="{FF2B5EF4-FFF2-40B4-BE49-F238E27FC236}">
                <a16:creationId xmlns:a16="http://schemas.microsoft.com/office/drawing/2014/main" id="{2FEBC469-45F8-4C8F-8D3E-0BF7F77C2ED7}"/>
              </a:ext>
            </a:extLst>
          </p:cNvPr>
          <p:cNvSpPr>
            <a:spLocks noGrp="1"/>
          </p:cNvSpPr>
          <p:nvPr>
            <p:ph type="ftr" sz="quarter" idx="11"/>
          </p:nvPr>
        </p:nvSpPr>
        <p:spPr/>
        <p:txBody>
          <a:bodyPr/>
          <a:lstStyle/>
          <a:p>
            <a:r>
              <a:rPr lang="en-US"/>
              <a:t>© WBK Legal 2019 This presentation is informational only and does not constitute legal advice.</a:t>
            </a:r>
          </a:p>
        </p:txBody>
      </p:sp>
      <p:sp>
        <p:nvSpPr>
          <p:cNvPr id="5" name="Slide Number Placeholder 4">
            <a:extLst>
              <a:ext uri="{FF2B5EF4-FFF2-40B4-BE49-F238E27FC236}">
                <a16:creationId xmlns:a16="http://schemas.microsoft.com/office/drawing/2014/main" id="{8F40C02A-D16A-42EA-BB57-5ACBEE3DB030}"/>
              </a:ext>
            </a:extLst>
          </p:cNvPr>
          <p:cNvSpPr>
            <a:spLocks noGrp="1"/>
          </p:cNvSpPr>
          <p:nvPr>
            <p:ph type="sldNum" sz="quarter" idx="12"/>
          </p:nvPr>
        </p:nvSpPr>
        <p:spPr/>
        <p:txBody>
          <a:bodyPr/>
          <a:lstStyle/>
          <a:p>
            <a:fld id="{25FB7523-2B6A-479B-BEC3-9B8263F8FE39}" type="slidenum">
              <a:rPr lang="en-US" smtClean="0"/>
              <a:t>19</a:t>
            </a:fld>
            <a:endParaRPr lang="en-US"/>
          </a:p>
        </p:txBody>
      </p:sp>
    </p:spTree>
    <p:extLst>
      <p:ext uri="{BB962C8B-B14F-4D97-AF65-F5344CB8AC3E}">
        <p14:creationId xmlns:p14="http://schemas.microsoft.com/office/powerpoint/2010/main" val="1377783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bg1"/>
                </a:solidFill>
              </a:rPr>
              <a:t>Due Process for School Employees</a:t>
            </a:r>
          </a:p>
        </p:txBody>
      </p:sp>
      <p:sp>
        <p:nvSpPr>
          <p:cNvPr id="3" name="Content Placeholder 2"/>
          <p:cNvSpPr>
            <a:spLocks noGrp="1"/>
          </p:cNvSpPr>
          <p:nvPr>
            <p:ph idx="1"/>
          </p:nvPr>
        </p:nvSpPr>
        <p:spPr/>
        <p:txBody>
          <a:bodyPr>
            <a:normAutofit fontScale="92500" lnSpcReduction="20000"/>
          </a:bodyPr>
          <a:lstStyle/>
          <a:p>
            <a:pPr>
              <a:buFont typeface="Arial" panose="020B0604020202020204" pitchFamily="34" charset="0"/>
              <a:buChar char="•"/>
            </a:pPr>
            <a:r>
              <a:rPr lang="en-US" sz="2400" dirty="0"/>
              <a:t>Public school employees, whether they are members of a collective bargaining unit or not, enjoy certain legal protections related to their employment.</a:t>
            </a:r>
          </a:p>
          <a:p>
            <a:pPr>
              <a:buFont typeface="Arial" panose="020B0604020202020204" pitchFamily="34" charset="0"/>
              <a:buChar char="•"/>
            </a:pPr>
            <a:r>
              <a:rPr lang="en-US" sz="2400" dirty="0"/>
              <a:t>Public school employees who belong to a union may have even greater rights and protections, which have been negotiated for under their collective bargaining agreements (CBAs).  </a:t>
            </a:r>
          </a:p>
          <a:p>
            <a:pPr>
              <a:buFont typeface="Arial" panose="020B0604020202020204" pitchFamily="34" charset="0"/>
              <a:buChar char="•"/>
            </a:pPr>
            <a:r>
              <a:rPr lang="en-US" sz="2400" dirty="0"/>
              <a:t>The following information is general legal information and not intended to guide individual employees; every case is different. If you need advice, ask your union or consult an attorney.</a:t>
            </a:r>
          </a:p>
        </p:txBody>
      </p:sp>
      <p:sp>
        <p:nvSpPr>
          <p:cNvPr id="5" name="Slide Number Placeholder 4"/>
          <p:cNvSpPr>
            <a:spLocks noGrp="1"/>
          </p:cNvSpPr>
          <p:nvPr>
            <p:ph type="sldNum" sz="quarter" idx="12"/>
          </p:nvPr>
        </p:nvSpPr>
        <p:spPr/>
        <p:txBody>
          <a:bodyPr/>
          <a:lstStyle/>
          <a:p>
            <a:fld id="{59BD2CB3-F025-4733-A39B-602DEDA38590}" type="slidenum">
              <a:rPr lang="en-US" smtClean="0">
                <a:solidFill>
                  <a:prstClr val="white"/>
                </a:solidFill>
              </a:rPr>
              <a:pPr/>
              <a:t>2</a:t>
            </a:fld>
            <a:endParaRPr lang="en-US" dirty="0">
              <a:solidFill>
                <a:prstClr val="white"/>
              </a:solidFill>
            </a:endParaRPr>
          </a:p>
        </p:txBody>
      </p:sp>
      <p:sp>
        <p:nvSpPr>
          <p:cNvPr id="6" name="Footer Placeholder 4"/>
          <p:cNvSpPr>
            <a:spLocks noGrp="1"/>
          </p:cNvSpPr>
          <p:nvPr>
            <p:ph type="ftr" sz="quarter" idx="11"/>
          </p:nvPr>
        </p:nvSpPr>
        <p:spPr>
          <a:xfrm>
            <a:off x="3406098" y="6392561"/>
            <a:ext cx="4839978" cy="263611"/>
          </a:xfrm>
        </p:spPr>
        <p:txBody>
          <a:bodyPr/>
          <a:lstStyle/>
          <a:p>
            <a:pPr>
              <a:defRPr/>
            </a:pPr>
            <a:r>
              <a:rPr lang="en-US" sz="800" b="0" dirty="0">
                <a:solidFill>
                  <a:schemeClr val="tx1"/>
                </a:solidFill>
              </a:rPr>
              <a:t>© WBK Legal 2019 This presentation is informational only and does not constitute legal advice.</a:t>
            </a:r>
          </a:p>
        </p:txBody>
      </p:sp>
    </p:spTree>
    <p:extLst>
      <p:ext uri="{BB962C8B-B14F-4D97-AF65-F5344CB8AC3E}">
        <p14:creationId xmlns:p14="http://schemas.microsoft.com/office/powerpoint/2010/main" val="20558678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bg1"/>
                </a:solidFill>
              </a:rPr>
              <a:t>Board Hearing</a:t>
            </a:r>
          </a:p>
        </p:txBody>
      </p:sp>
      <p:sp>
        <p:nvSpPr>
          <p:cNvPr id="3" name="Content Placeholder 2"/>
          <p:cNvSpPr>
            <a:spLocks noGrp="1"/>
          </p:cNvSpPr>
          <p:nvPr>
            <p:ph idx="1"/>
          </p:nvPr>
        </p:nvSpPr>
        <p:spPr/>
        <p:txBody>
          <a:bodyPr>
            <a:noAutofit/>
          </a:bodyPr>
          <a:lstStyle/>
          <a:p>
            <a:pPr>
              <a:buFont typeface="Wingdings" panose="05000000000000000000" pitchFamily="2" charset="2"/>
              <a:buChar char="§"/>
            </a:pPr>
            <a:r>
              <a:rPr lang="en-US" sz="1600" dirty="0"/>
              <a:t>Employee has right to counsel (24 P.S. § 11-1127)</a:t>
            </a:r>
          </a:p>
          <a:p>
            <a:pPr>
              <a:buFont typeface="Wingdings" panose="05000000000000000000" pitchFamily="2" charset="2"/>
              <a:buChar char="§"/>
            </a:pPr>
            <a:r>
              <a:rPr lang="en-US" sz="1600" dirty="0"/>
              <a:t>Testimony must be recorded by “competent disinterested public stenographer” at school’s expense (24 P.S. § 11-1127)</a:t>
            </a:r>
          </a:p>
          <a:p>
            <a:pPr>
              <a:buFont typeface="Wingdings" panose="05000000000000000000" pitchFamily="2" charset="2"/>
              <a:buChar char="§"/>
            </a:pPr>
            <a:r>
              <a:rPr lang="en-US" sz="1600" dirty="0"/>
              <a:t>May be postponed, continued, adjourned (24 P.S. § 11-1127)</a:t>
            </a:r>
          </a:p>
          <a:p>
            <a:pPr>
              <a:buFont typeface="Wingdings" panose="05000000000000000000" pitchFamily="2" charset="2"/>
              <a:buChar char="§"/>
            </a:pPr>
            <a:r>
              <a:rPr lang="en-US" sz="1600" dirty="0"/>
              <a:t>Testimony must be taken under oath; board may issue subpoenas (24 P.S. § 11-1128)</a:t>
            </a:r>
          </a:p>
          <a:p>
            <a:pPr>
              <a:buFont typeface="Wingdings" panose="05000000000000000000" pitchFamily="2" charset="2"/>
              <a:buChar char="§"/>
            </a:pPr>
            <a:r>
              <a:rPr lang="en-US" sz="1600" dirty="0"/>
              <a:t>Board hearing is public unless employee requests otherwise (24 P.S. § 11-1126)</a:t>
            </a:r>
          </a:p>
          <a:p>
            <a:pPr>
              <a:buFont typeface="Wingdings" panose="05000000000000000000" pitchFamily="2" charset="2"/>
              <a:buChar char="§"/>
            </a:pPr>
            <a:r>
              <a:rPr lang="en-US" sz="1600" dirty="0"/>
              <a:t>Two-thirds vote of full board required for dismissal (24 P.S. §11-1129)</a:t>
            </a:r>
          </a:p>
          <a:p>
            <a:pPr>
              <a:buFont typeface="Wingdings" panose="05000000000000000000" pitchFamily="2" charset="2"/>
              <a:buChar char="§"/>
            </a:pPr>
            <a:r>
              <a:rPr lang="en-US" sz="1600" dirty="0"/>
              <a:t>Attorney representing administration may not advise board</a:t>
            </a:r>
          </a:p>
        </p:txBody>
      </p:sp>
      <p:sp>
        <p:nvSpPr>
          <p:cNvPr id="5" name="Slide Number Placeholder 4"/>
          <p:cNvSpPr>
            <a:spLocks noGrp="1"/>
          </p:cNvSpPr>
          <p:nvPr>
            <p:ph type="sldNum" sz="quarter" idx="12"/>
          </p:nvPr>
        </p:nvSpPr>
        <p:spPr/>
        <p:txBody>
          <a:bodyPr/>
          <a:lstStyle/>
          <a:p>
            <a:fld id="{59BD2CB3-F025-4733-A39B-602DEDA38590}" type="slidenum">
              <a:rPr lang="en-US" smtClean="0">
                <a:solidFill>
                  <a:prstClr val="white"/>
                </a:solidFill>
              </a:rPr>
              <a:pPr/>
              <a:t>20</a:t>
            </a:fld>
            <a:endParaRPr lang="en-US" dirty="0">
              <a:solidFill>
                <a:prstClr val="white"/>
              </a:solidFill>
            </a:endParaRPr>
          </a:p>
        </p:txBody>
      </p:sp>
      <p:sp>
        <p:nvSpPr>
          <p:cNvPr id="6" name="Footer Placeholder 4"/>
          <p:cNvSpPr>
            <a:spLocks noGrp="1"/>
          </p:cNvSpPr>
          <p:nvPr>
            <p:ph type="ftr" sz="quarter" idx="11"/>
          </p:nvPr>
        </p:nvSpPr>
        <p:spPr>
          <a:xfrm>
            <a:off x="3686185" y="6459785"/>
            <a:ext cx="4822804" cy="365125"/>
          </a:xfrm>
        </p:spPr>
        <p:txBody>
          <a:bodyPr/>
          <a:lstStyle/>
          <a:p>
            <a:pPr>
              <a:defRPr/>
            </a:pPr>
            <a:r>
              <a:rPr lang="en-US" sz="800" b="0" dirty="0">
                <a:solidFill>
                  <a:schemeClr val="tx1"/>
                </a:solidFill>
              </a:rPr>
              <a:t>© WBK Legal 2019 This presentation is informational only and does not constitute legal advice.</a:t>
            </a:r>
          </a:p>
        </p:txBody>
      </p:sp>
    </p:spTree>
    <p:extLst>
      <p:ext uri="{BB962C8B-B14F-4D97-AF65-F5344CB8AC3E}">
        <p14:creationId xmlns:p14="http://schemas.microsoft.com/office/powerpoint/2010/main" val="42614476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B53C8-33D7-4740-ABA2-9E71ACBB37B9}"/>
              </a:ext>
            </a:extLst>
          </p:cNvPr>
          <p:cNvSpPr>
            <a:spLocks noGrp="1"/>
          </p:cNvSpPr>
          <p:nvPr>
            <p:ph type="title"/>
          </p:nvPr>
        </p:nvSpPr>
        <p:spPr/>
        <p:txBody>
          <a:bodyPr/>
          <a:lstStyle/>
          <a:p>
            <a:r>
              <a:rPr lang="en-US" b="1" dirty="0"/>
              <a:t>Other Public Employees – 514 or Non-Professional </a:t>
            </a:r>
          </a:p>
        </p:txBody>
      </p:sp>
      <p:sp>
        <p:nvSpPr>
          <p:cNvPr id="3" name="Content Placeholder 2">
            <a:extLst>
              <a:ext uri="{FF2B5EF4-FFF2-40B4-BE49-F238E27FC236}">
                <a16:creationId xmlns:a16="http://schemas.microsoft.com/office/drawing/2014/main" id="{671FA509-72FD-4EE0-8C47-E1728B529D22}"/>
              </a:ext>
            </a:extLst>
          </p:cNvPr>
          <p:cNvSpPr>
            <a:spLocks noGrp="1"/>
          </p:cNvSpPr>
          <p:nvPr>
            <p:ph idx="1"/>
          </p:nvPr>
        </p:nvSpPr>
        <p:spPr/>
        <p:txBody>
          <a:bodyPr>
            <a:normAutofit fontScale="92500"/>
          </a:bodyPr>
          <a:lstStyle/>
          <a:p>
            <a:pPr algn="just"/>
            <a:r>
              <a:rPr lang="en-US" sz="2000" dirty="0"/>
              <a:t>The board of school directors in any school district, except as herein otherwise provided, shall after due notice, giving the reasons therefor, and after hearing if demanded, have the right at any time to remove any of its officers, employees, or appointees for:</a:t>
            </a:r>
          </a:p>
          <a:p>
            <a:pPr lvl="1" algn="just"/>
            <a:r>
              <a:rPr lang="en-US" sz="2000" dirty="0"/>
              <a:t>incompetency, </a:t>
            </a:r>
          </a:p>
          <a:p>
            <a:pPr lvl="1" algn="just"/>
            <a:r>
              <a:rPr lang="en-US" sz="2000" dirty="0"/>
              <a:t>intemperance, </a:t>
            </a:r>
          </a:p>
          <a:p>
            <a:pPr lvl="1" algn="just"/>
            <a:r>
              <a:rPr lang="en-US" sz="2000" dirty="0"/>
              <a:t>neglect of duty, </a:t>
            </a:r>
          </a:p>
          <a:p>
            <a:pPr lvl="1" algn="just"/>
            <a:r>
              <a:rPr lang="en-US" sz="2000" dirty="0"/>
              <a:t>violation of any of the school laws of this Commonwealth, or </a:t>
            </a:r>
          </a:p>
          <a:p>
            <a:pPr lvl="1" algn="just"/>
            <a:r>
              <a:rPr lang="en-US" sz="2000" dirty="0"/>
              <a:t>other improper conduct.</a:t>
            </a:r>
          </a:p>
          <a:p>
            <a:endParaRPr lang="en-US" dirty="0"/>
          </a:p>
        </p:txBody>
      </p:sp>
      <p:sp>
        <p:nvSpPr>
          <p:cNvPr id="4" name="Footer Placeholder 3">
            <a:extLst>
              <a:ext uri="{FF2B5EF4-FFF2-40B4-BE49-F238E27FC236}">
                <a16:creationId xmlns:a16="http://schemas.microsoft.com/office/drawing/2014/main" id="{0B051B39-CE0B-48F6-9C53-521B4548BF0D}"/>
              </a:ext>
            </a:extLst>
          </p:cNvPr>
          <p:cNvSpPr>
            <a:spLocks noGrp="1"/>
          </p:cNvSpPr>
          <p:nvPr>
            <p:ph type="ftr" sz="quarter" idx="11"/>
          </p:nvPr>
        </p:nvSpPr>
        <p:spPr/>
        <p:txBody>
          <a:bodyPr/>
          <a:lstStyle/>
          <a:p>
            <a:r>
              <a:rPr lang="en-US"/>
              <a:t>© WBK Legal 2019 This presentation is informational only and does not constitute legal advice.</a:t>
            </a:r>
          </a:p>
        </p:txBody>
      </p:sp>
      <p:sp>
        <p:nvSpPr>
          <p:cNvPr id="5" name="Slide Number Placeholder 4">
            <a:extLst>
              <a:ext uri="{FF2B5EF4-FFF2-40B4-BE49-F238E27FC236}">
                <a16:creationId xmlns:a16="http://schemas.microsoft.com/office/drawing/2014/main" id="{D581025A-6DE2-4C3B-9B63-43A8B09E2341}"/>
              </a:ext>
            </a:extLst>
          </p:cNvPr>
          <p:cNvSpPr>
            <a:spLocks noGrp="1"/>
          </p:cNvSpPr>
          <p:nvPr>
            <p:ph type="sldNum" sz="quarter" idx="12"/>
          </p:nvPr>
        </p:nvSpPr>
        <p:spPr/>
        <p:txBody>
          <a:bodyPr/>
          <a:lstStyle/>
          <a:p>
            <a:fld id="{25FB7523-2B6A-479B-BEC3-9B8263F8FE39}" type="slidenum">
              <a:rPr lang="en-US" smtClean="0"/>
              <a:t>21</a:t>
            </a:fld>
            <a:endParaRPr lang="en-US"/>
          </a:p>
        </p:txBody>
      </p:sp>
    </p:spTree>
    <p:extLst>
      <p:ext uri="{BB962C8B-B14F-4D97-AF65-F5344CB8AC3E}">
        <p14:creationId xmlns:p14="http://schemas.microsoft.com/office/powerpoint/2010/main" val="11909063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67A85-9BD6-45B6-91DD-36E5E010A646}"/>
              </a:ext>
            </a:extLst>
          </p:cNvPr>
          <p:cNvSpPr>
            <a:spLocks noGrp="1"/>
          </p:cNvSpPr>
          <p:nvPr>
            <p:ph type="title"/>
          </p:nvPr>
        </p:nvSpPr>
        <p:spPr/>
        <p:txBody>
          <a:bodyPr/>
          <a:lstStyle/>
          <a:p>
            <a:r>
              <a:rPr lang="en-US" b="1" dirty="0"/>
              <a:t>The Process Due </a:t>
            </a:r>
          </a:p>
        </p:txBody>
      </p:sp>
      <p:sp>
        <p:nvSpPr>
          <p:cNvPr id="3" name="Content Placeholder 2">
            <a:extLst>
              <a:ext uri="{FF2B5EF4-FFF2-40B4-BE49-F238E27FC236}">
                <a16:creationId xmlns:a16="http://schemas.microsoft.com/office/drawing/2014/main" id="{F26FFAC2-D7A1-403B-8E28-022037FFB8CB}"/>
              </a:ext>
            </a:extLst>
          </p:cNvPr>
          <p:cNvSpPr>
            <a:spLocks noGrp="1"/>
          </p:cNvSpPr>
          <p:nvPr>
            <p:ph idx="1"/>
          </p:nvPr>
        </p:nvSpPr>
        <p:spPr/>
        <p:txBody>
          <a:bodyPr>
            <a:normAutofit/>
          </a:bodyPr>
          <a:lstStyle/>
          <a:p>
            <a:r>
              <a:rPr lang="en-US" sz="2000" dirty="0"/>
              <a:t>Notice of </a:t>
            </a:r>
            <a:r>
              <a:rPr lang="en-US" sz="2000" i="1" dirty="0" err="1"/>
              <a:t>Loudermill</a:t>
            </a:r>
            <a:r>
              <a:rPr lang="en-US" sz="2000" dirty="0"/>
              <a:t> Hearing and Pre-</a:t>
            </a:r>
            <a:r>
              <a:rPr lang="en-US" sz="2000" i="1" dirty="0" err="1"/>
              <a:t>Loudermill</a:t>
            </a:r>
            <a:r>
              <a:rPr lang="en-US" sz="2000" dirty="0"/>
              <a:t> Statement of Charges</a:t>
            </a:r>
          </a:p>
          <a:p>
            <a:r>
              <a:rPr lang="en-US" sz="2000" i="1" dirty="0" err="1"/>
              <a:t>Loudermill</a:t>
            </a:r>
            <a:r>
              <a:rPr lang="en-US" sz="2000" dirty="0"/>
              <a:t> Hearing</a:t>
            </a:r>
          </a:p>
          <a:p>
            <a:r>
              <a:rPr lang="en-US" sz="2000" i="1" dirty="0"/>
              <a:t>Jones</a:t>
            </a:r>
            <a:r>
              <a:rPr lang="en-US" sz="2000" dirty="0"/>
              <a:t> Resolution (Board vote)</a:t>
            </a:r>
          </a:p>
          <a:p>
            <a:r>
              <a:rPr lang="en-US" sz="2000" dirty="0"/>
              <a:t>Notice of Intent to Dismiss and Statement of Charges (Other Public Employees aka Non-Professional)</a:t>
            </a:r>
          </a:p>
          <a:p>
            <a:r>
              <a:rPr lang="en-US" sz="2000" dirty="0"/>
              <a:t>Termination Resolution (Board vote)</a:t>
            </a:r>
          </a:p>
        </p:txBody>
      </p:sp>
      <p:sp>
        <p:nvSpPr>
          <p:cNvPr id="4" name="Footer Placeholder 3">
            <a:extLst>
              <a:ext uri="{FF2B5EF4-FFF2-40B4-BE49-F238E27FC236}">
                <a16:creationId xmlns:a16="http://schemas.microsoft.com/office/drawing/2014/main" id="{55699156-577A-4928-ADB0-FFAB91512A1E}"/>
              </a:ext>
            </a:extLst>
          </p:cNvPr>
          <p:cNvSpPr>
            <a:spLocks noGrp="1"/>
          </p:cNvSpPr>
          <p:nvPr>
            <p:ph type="ftr" sz="quarter" idx="11"/>
          </p:nvPr>
        </p:nvSpPr>
        <p:spPr/>
        <p:txBody>
          <a:bodyPr/>
          <a:lstStyle/>
          <a:p>
            <a:r>
              <a:rPr lang="en-US"/>
              <a:t>© WBK Legal 2019 This presentation is informational only and does not constitute legal advice.</a:t>
            </a:r>
          </a:p>
        </p:txBody>
      </p:sp>
      <p:sp>
        <p:nvSpPr>
          <p:cNvPr id="5" name="Slide Number Placeholder 4">
            <a:extLst>
              <a:ext uri="{FF2B5EF4-FFF2-40B4-BE49-F238E27FC236}">
                <a16:creationId xmlns:a16="http://schemas.microsoft.com/office/drawing/2014/main" id="{40BA25C1-73BE-493F-99C8-2D7D8466FC69}"/>
              </a:ext>
            </a:extLst>
          </p:cNvPr>
          <p:cNvSpPr>
            <a:spLocks noGrp="1"/>
          </p:cNvSpPr>
          <p:nvPr>
            <p:ph type="sldNum" sz="quarter" idx="12"/>
          </p:nvPr>
        </p:nvSpPr>
        <p:spPr/>
        <p:txBody>
          <a:bodyPr/>
          <a:lstStyle/>
          <a:p>
            <a:fld id="{25FB7523-2B6A-479B-BEC3-9B8263F8FE39}" type="slidenum">
              <a:rPr lang="en-US" smtClean="0"/>
              <a:t>22</a:t>
            </a:fld>
            <a:endParaRPr lang="en-US"/>
          </a:p>
        </p:txBody>
      </p:sp>
    </p:spTree>
    <p:extLst>
      <p:ext uri="{BB962C8B-B14F-4D97-AF65-F5344CB8AC3E}">
        <p14:creationId xmlns:p14="http://schemas.microsoft.com/office/powerpoint/2010/main" val="21688857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2FC34-407C-4C0A-922F-ADBBA0A2FA08}"/>
              </a:ext>
            </a:extLst>
          </p:cNvPr>
          <p:cNvSpPr>
            <a:spLocks noGrp="1"/>
          </p:cNvSpPr>
          <p:nvPr>
            <p:ph type="title"/>
          </p:nvPr>
        </p:nvSpPr>
        <p:spPr/>
        <p:txBody>
          <a:bodyPr/>
          <a:lstStyle/>
          <a:p>
            <a:r>
              <a:rPr lang="en-US" b="1" dirty="0"/>
              <a:t>Notice and Statement of Charges </a:t>
            </a:r>
          </a:p>
        </p:txBody>
      </p:sp>
      <p:sp>
        <p:nvSpPr>
          <p:cNvPr id="3" name="Content Placeholder 2">
            <a:extLst>
              <a:ext uri="{FF2B5EF4-FFF2-40B4-BE49-F238E27FC236}">
                <a16:creationId xmlns:a16="http://schemas.microsoft.com/office/drawing/2014/main" id="{8B85ED16-90FD-409E-B1B9-7B7248E101A7}"/>
              </a:ext>
            </a:extLst>
          </p:cNvPr>
          <p:cNvSpPr>
            <a:spLocks noGrp="1"/>
          </p:cNvSpPr>
          <p:nvPr>
            <p:ph idx="1"/>
          </p:nvPr>
        </p:nvSpPr>
        <p:spPr/>
        <p:txBody>
          <a:bodyPr/>
          <a:lstStyle/>
          <a:p>
            <a:r>
              <a:rPr lang="en-US" sz="2800" dirty="0"/>
              <a:t>514 Employees</a:t>
            </a:r>
          </a:p>
          <a:p>
            <a:pPr lvl="1"/>
            <a:r>
              <a:rPr lang="en-US" sz="2800" dirty="0"/>
              <a:t>Notice of Dismissal and Statement of Charges</a:t>
            </a:r>
          </a:p>
          <a:p>
            <a:pPr lvl="1"/>
            <a:r>
              <a:rPr lang="en-US" sz="2800" dirty="0"/>
              <a:t>Employees must request a Board hearing or proceed with the grievance process if they are part of a bargaining unit</a:t>
            </a:r>
          </a:p>
          <a:p>
            <a:pPr marL="0" indent="0">
              <a:buNone/>
            </a:pPr>
            <a:endParaRPr lang="en-US" dirty="0"/>
          </a:p>
        </p:txBody>
      </p:sp>
      <p:sp>
        <p:nvSpPr>
          <p:cNvPr id="4" name="Footer Placeholder 3">
            <a:extLst>
              <a:ext uri="{FF2B5EF4-FFF2-40B4-BE49-F238E27FC236}">
                <a16:creationId xmlns:a16="http://schemas.microsoft.com/office/drawing/2014/main" id="{277A21C6-E608-4FDB-A057-BC11EF2C93BB}"/>
              </a:ext>
            </a:extLst>
          </p:cNvPr>
          <p:cNvSpPr>
            <a:spLocks noGrp="1"/>
          </p:cNvSpPr>
          <p:nvPr>
            <p:ph type="ftr" sz="quarter" idx="11"/>
          </p:nvPr>
        </p:nvSpPr>
        <p:spPr/>
        <p:txBody>
          <a:bodyPr/>
          <a:lstStyle/>
          <a:p>
            <a:r>
              <a:rPr lang="en-US"/>
              <a:t>© WBK Legal 2019 This presentation is informational only and does not constitute legal advice.</a:t>
            </a:r>
          </a:p>
        </p:txBody>
      </p:sp>
      <p:sp>
        <p:nvSpPr>
          <p:cNvPr id="5" name="Slide Number Placeholder 4">
            <a:extLst>
              <a:ext uri="{FF2B5EF4-FFF2-40B4-BE49-F238E27FC236}">
                <a16:creationId xmlns:a16="http://schemas.microsoft.com/office/drawing/2014/main" id="{B89FE529-A205-455E-A646-4AC7AF7F57DE}"/>
              </a:ext>
            </a:extLst>
          </p:cNvPr>
          <p:cNvSpPr>
            <a:spLocks noGrp="1"/>
          </p:cNvSpPr>
          <p:nvPr>
            <p:ph type="sldNum" sz="quarter" idx="12"/>
          </p:nvPr>
        </p:nvSpPr>
        <p:spPr/>
        <p:txBody>
          <a:bodyPr/>
          <a:lstStyle/>
          <a:p>
            <a:fld id="{25FB7523-2B6A-479B-BEC3-9B8263F8FE39}" type="slidenum">
              <a:rPr lang="en-US" smtClean="0"/>
              <a:t>23</a:t>
            </a:fld>
            <a:endParaRPr lang="en-US"/>
          </a:p>
        </p:txBody>
      </p:sp>
    </p:spTree>
    <p:extLst>
      <p:ext uri="{BB962C8B-B14F-4D97-AF65-F5344CB8AC3E}">
        <p14:creationId xmlns:p14="http://schemas.microsoft.com/office/powerpoint/2010/main" val="35721028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bg1"/>
                </a:solidFill>
              </a:rPr>
              <a:t>Thank You!</a:t>
            </a:r>
          </a:p>
        </p:txBody>
      </p:sp>
      <p:sp>
        <p:nvSpPr>
          <p:cNvPr id="3" name="Content Placeholder 2"/>
          <p:cNvSpPr>
            <a:spLocks noGrp="1"/>
          </p:cNvSpPr>
          <p:nvPr>
            <p:ph idx="1"/>
          </p:nvPr>
        </p:nvSpPr>
        <p:spPr>
          <a:xfrm>
            <a:off x="1154954" y="2164360"/>
            <a:ext cx="8825659" cy="3855440"/>
          </a:xfrm>
        </p:spPr>
        <p:txBody>
          <a:bodyPr>
            <a:normAutofit lnSpcReduction="10000"/>
          </a:bodyPr>
          <a:lstStyle/>
          <a:p>
            <a:pPr marL="109538" indent="0" algn="ctr">
              <a:buNone/>
              <a:defRPr/>
            </a:pPr>
            <a:endParaRPr lang="en-US" dirty="0">
              <a:cs typeface="Calibri" pitchFamily="34" charset="0"/>
            </a:endParaRPr>
          </a:p>
          <a:p>
            <a:pPr marL="109538" indent="0" algn="ctr">
              <a:buNone/>
              <a:defRPr/>
            </a:pPr>
            <a:r>
              <a:rPr lang="en-US" dirty="0">
                <a:cs typeface="Calibri" pitchFamily="34" charset="0"/>
              </a:rPr>
              <a:t>Additional comments or questions:</a:t>
            </a:r>
          </a:p>
          <a:p>
            <a:pPr marL="109538" indent="0" algn="ctr">
              <a:spcBef>
                <a:spcPts val="0"/>
              </a:spcBef>
              <a:buNone/>
              <a:defRPr/>
            </a:pPr>
            <a:endParaRPr lang="en-US" dirty="0">
              <a:cs typeface="Calibri" pitchFamily="34" charset="0"/>
            </a:endParaRPr>
          </a:p>
          <a:p>
            <a:pPr marL="109538" indent="0" algn="ctr">
              <a:spcBef>
                <a:spcPts val="0"/>
              </a:spcBef>
              <a:buNone/>
              <a:defRPr/>
            </a:pPr>
            <a:r>
              <a:rPr lang="en-US" dirty="0">
                <a:cs typeface="Calibri" pitchFamily="34" charset="0"/>
              </a:rPr>
              <a:t>Ira Weiss, Esquire</a:t>
            </a:r>
          </a:p>
          <a:p>
            <a:pPr marL="109538" indent="0" algn="ctr">
              <a:spcBef>
                <a:spcPts val="0"/>
              </a:spcBef>
              <a:buNone/>
              <a:defRPr/>
            </a:pPr>
            <a:r>
              <a:rPr lang="en-US" dirty="0">
                <a:solidFill>
                  <a:srgbClr val="0070C0"/>
                </a:solidFill>
                <a:cs typeface="Calibri" pitchFamily="34" charset="0"/>
                <a:hlinkClick r:id="rId3">
                  <a:extLst>
                    <a:ext uri="{A12FA001-AC4F-418D-AE19-62706E023703}">
                      <ahyp:hlinkClr xmlns:ahyp="http://schemas.microsoft.com/office/drawing/2018/hyperlinkcolor" val="tx"/>
                    </a:ext>
                  </a:extLst>
                </a:hlinkClick>
              </a:rPr>
              <a:t>iweiss@wbklegal.com</a:t>
            </a:r>
            <a:endParaRPr lang="en-US" dirty="0">
              <a:solidFill>
                <a:srgbClr val="0070C0"/>
              </a:solidFill>
              <a:cs typeface="Calibri" pitchFamily="34" charset="0"/>
            </a:endParaRPr>
          </a:p>
          <a:p>
            <a:pPr marL="109538" indent="0" algn="ctr">
              <a:spcBef>
                <a:spcPts val="0"/>
              </a:spcBef>
              <a:buNone/>
              <a:defRPr/>
            </a:pPr>
            <a:endParaRPr lang="en-US" dirty="0">
              <a:cs typeface="Calibri" pitchFamily="34" charset="0"/>
            </a:endParaRPr>
          </a:p>
          <a:p>
            <a:pPr marL="109538" indent="0" algn="ctr">
              <a:spcBef>
                <a:spcPts val="0"/>
              </a:spcBef>
              <a:buNone/>
              <a:defRPr/>
            </a:pPr>
            <a:r>
              <a:rPr lang="en-US" dirty="0">
                <a:cs typeface="Calibri" pitchFamily="34" charset="0"/>
              </a:rPr>
              <a:t>Annemarie K. Harr, Esquire</a:t>
            </a:r>
          </a:p>
          <a:p>
            <a:pPr marL="109538" indent="0" algn="ctr">
              <a:spcBef>
                <a:spcPts val="0"/>
              </a:spcBef>
              <a:buNone/>
              <a:defRPr/>
            </a:pPr>
            <a:r>
              <a:rPr lang="en-US" dirty="0">
                <a:solidFill>
                  <a:srgbClr val="0070C0"/>
                </a:solidFill>
                <a:cs typeface="Calibri" pitchFamily="34" charset="0"/>
                <a:hlinkClick r:id="rId4">
                  <a:extLst>
                    <a:ext uri="{A12FA001-AC4F-418D-AE19-62706E023703}">
                      <ahyp:hlinkClr xmlns:ahyp="http://schemas.microsoft.com/office/drawing/2018/hyperlinkcolor" val="tx"/>
                    </a:ext>
                  </a:extLst>
                </a:hlinkClick>
              </a:rPr>
              <a:t>aharr@wbklegal.com</a:t>
            </a:r>
            <a:endParaRPr lang="en-US" dirty="0">
              <a:solidFill>
                <a:srgbClr val="0070C0"/>
              </a:solidFill>
              <a:cs typeface="Calibri" pitchFamily="34" charset="0"/>
            </a:endParaRPr>
          </a:p>
          <a:p>
            <a:pPr marL="109538" indent="0" algn="ctr">
              <a:spcBef>
                <a:spcPts val="0"/>
              </a:spcBef>
              <a:buNone/>
              <a:defRPr/>
            </a:pPr>
            <a:endParaRPr lang="en-US" dirty="0">
              <a:cs typeface="Calibri" pitchFamily="34" charset="0"/>
            </a:endParaRPr>
          </a:p>
          <a:p>
            <a:pPr marL="109538" indent="0" algn="ctr">
              <a:spcBef>
                <a:spcPts val="0"/>
              </a:spcBef>
              <a:buNone/>
              <a:defRPr/>
            </a:pPr>
            <a:endParaRPr lang="en-US" dirty="0">
              <a:cs typeface="Calibri" pitchFamily="34" charset="0"/>
            </a:endParaRPr>
          </a:p>
          <a:p>
            <a:pPr marL="109538" indent="0" algn="ctr">
              <a:spcBef>
                <a:spcPts val="0"/>
              </a:spcBef>
              <a:buNone/>
              <a:defRPr/>
            </a:pPr>
            <a:r>
              <a:rPr lang="en-US" dirty="0">
                <a:cs typeface="Calibri" pitchFamily="34" charset="0"/>
              </a:rPr>
              <a:t>Weiss Burkardt Kramer, LLC</a:t>
            </a:r>
          </a:p>
          <a:p>
            <a:pPr marL="109538" indent="0" algn="ctr">
              <a:spcBef>
                <a:spcPts val="0"/>
              </a:spcBef>
              <a:buNone/>
              <a:defRPr/>
            </a:pPr>
            <a:r>
              <a:rPr lang="en-US" dirty="0">
                <a:cs typeface="Calibri" pitchFamily="34" charset="0"/>
              </a:rPr>
              <a:t>445 Fort Pitt Blvd., Suite 503</a:t>
            </a:r>
          </a:p>
          <a:p>
            <a:pPr marL="109538" indent="0" algn="ctr">
              <a:spcBef>
                <a:spcPts val="0"/>
              </a:spcBef>
              <a:buNone/>
              <a:defRPr/>
            </a:pPr>
            <a:r>
              <a:rPr lang="en-US" dirty="0">
                <a:cs typeface="Calibri" pitchFamily="34" charset="0"/>
              </a:rPr>
              <a:t>Pittsburgh, PA 15219</a:t>
            </a:r>
          </a:p>
          <a:p>
            <a:pPr marL="109538" indent="0" algn="ctr">
              <a:spcBef>
                <a:spcPts val="0"/>
              </a:spcBef>
              <a:buNone/>
              <a:defRPr/>
            </a:pPr>
            <a:r>
              <a:rPr lang="en-US" dirty="0">
                <a:cs typeface="Calibri" pitchFamily="34" charset="0"/>
              </a:rPr>
              <a:t>Phone: (412) 391-9890</a:t>
            </a:r>
          </a:p>
          <a:p>
            <a:pPr marL="0" indent="0">
              <a:spcBef>
                <a:spcPts val="0"/>
              </a:spcBef>
              <a:buNone/>
            </a:pPr>
            <a:endParaRPr lang="en-US" dirty="0"/>
          </a:p>
        </p:txBody>
      </p:sp>
      <p:sp>
        <p:nvSpPr>
          <p:cNvPr id="4" name="Slide Number Placeholder 3"/>
          <p:cNvSpPr>
            <a:spLocks noGrp="1"/>
          </p:cNvSpPr>
          <p:nvPr>
            <p:ph type="sldNum" sz="quarter" idx="12"/>
          </p:nvPr>
        </p:nvSpPr>
        <p:spPr/>
        <p:txBody>
          <a:bodyPr/>
          <a:lstStyle/>
          <a:p>
            <a:fld id="{59BD2CB3-F025-4733-A39B-602DEDA38590}" type="slidenum">
              <a:rPr lang="en-US" smtClean="0">
                <a:solidFill>
                  <a:prstClr val="white"/>
                </a:solidFill>
              </a:rPr>
              <a:pPr/>
              <a:t>24</a:t>
            </a:fld>
            <a:endParaRPr lang="en-US" dirty="0">
              <a:solidFill>
                <a:prstClr val="white"/>
              </a:solidFill>
            </a:endParaRPr>
          </a:p>
        </p:txBody>
      </p:sp>
      <p:sp>
        <p:nvSpPr>
          <p:cNvPr id="5" name="Footer Placeholder 4"/>
          <p:cNvSpPr>
            <a:spLocks noGrp="1"/>
          </p:cNvSpPr>
          <p:nvPr>
            <p:ph type="ftr" sz="quarter" idx="11"/>
          </p:nvPr>
        </p:nvSpPr>
        <p:spPr>
          <a:xfrm>
            <a:off x="2685535" y="6466702"/>
            <a:ext cx="6738551" cy="263611"/>
          </a:xfrm>
        </p:spPr>
        <p:txBody>
          <a:bodyPr/>
          <a:lstStyle/>
          <a:p>
            <a:pPr>
              <a:defRPr/>
            </a:pPr>
            <a:r>
              <a:rPr lang="en-US" sz="800" b="0" dirty="0">
                <a:solidFill>
                  <a:schemeClr val="tx1"/>
                </a:solidFill>
              </a:rPr>
              <a:t>© WBK Legal 2019 This presentation is informational only and does not constitute legal advice.</a:t>
            </a:r>
          </a:p>
        </p:txBody>
      </p:sp>
    </p:spTree>
    <p:extLst>
      <p:ext uri="{BB962C8B-B14F-4D97-AF65-F5344CB8AC3E}">
        <p14:creationId xmlns:p14="http://schemas.microsoft.com/office/powerpoint/2010/main" val="1675303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i="1" dirty="0">
                <a:solidFill>
                  <a:schemeClr val="bg1"/>
                </a:solidFill>
              </a:rPr>
              <a:t>Weingarten</a:t>
            </a:r>
            <a:r>
              <a:rPr lang="en-US" sz="4000" b="1" dirty="0">
                <a:solidFill>
                  <a:schemeClr val="bg1"/>
                </a:solidFill>
              </a:rPr>
              <a:t> Rights</a:t>
            </a:r>
          </a:p>
        </p:txBody>
      </p:sp>
      <p:sp>
        <p:nvSpPr>
          <p:cNvPr id="3" name="Content Placeholder 2"/>
          <p:cNvSpPr>
            <a:spLocks noGrp="1"/>
          </p:cNvSpPr>
          <p:nvPr>
            <p:ph idx="1"/>
          </p:nvPr>
        </p:nvSpPr>
        <p:spPr>
          <a:xfrm>
            <a:off x="1154954" y="2339546"/>
            <a:ext cx="10000726" cy="3943687"/>
          </a:xfrm>
        </p:spPr>
        <p:txBody>
          <a:bodyPr>
            <a:normAutofit fontScale="92500"/>
          </a:bodyPr>
          <a:lstStyle/>
          <a:p>
            <a:pPr>
              <a:buFont typeface="Arial" panose="020B0604020202020204" pitchFamily="34" charset="0"/>
              <a:buChar char="•"/>
            </a:pPr>
            <a:r>
              <a:rPr lang="en-US" sz="2400" b="1" dirty="0"/>
              <a:t>Rule:</a:t>
            </a:r>
            <a:r>
              <a:rPr lang="en-US" sz="2400" dirty="0"/>
              <a:t> Unionized employee has right </a:t>
            </a:r>
            <a:r>
              <a:rPr lang="en-US" sz="2400" u="sng" dirty="0"/>
              <a:t>upon request </a:t>
            </a:r>
            <a:r>
              <a:rPr lang="en-US" sz="2400" dirty="0"/>
              <a:t>to aid of union representative before and during investigatory interview conducted by employer from which employee reasonably believes discipline may result</a:t>
            </a:r>
          </a:p>
          <a:p>
            <a:pPr>
              <a:buFont typeface="Arial" panose="020B0604020202020204" pitchFamily="34" charset="0"/>
              <a:buChar char="•"/>
            </a:pPr>
            <a:r>
              <a:rPr lang="en-US" sz="2400" dirty="0"/>
              <a:t>Derives from 1975 U.S. Supreme Court case affecting private-sector employees; extended to Pennsylvania public school employees by PLRB in 1981</a:t>
            </a:r>
          </a:p>
          <a:p>
            <a:pPr>
              <a:buFont typeface="Arial" panose="020B0604020202020204" pitchFamily="34" charset="0"/>
              <a:buChar char="•"/>
            </a:pPr>
            <a:r>
              <a:rPr lang="en-US" sz="2400" dirty="0"/>
              <a:t>Investigatory interviews: “individual encounters with [employee’s] employer in which performance was an issue in the discussion and had a specific bearing on that employee’s job security”</a:t>
            </a:r>
          </a:p>
        </p:txBody>
      </p:sp>
      <p:sp>
        <p:nvSpPr>
          <p:cNvPr id="5" name="Slide Number Placeholder 4"/>
          <p:cNvSpPr>
            <a:spLocks noGrp="1"/>
          </p:cNvSpPr>
          <p:nvPr>
            <p:ph type="sldNum" sz="quarter" idx="12"/>
          </p:nvPr>
        </p:nvSpPr>
        <p:spPr/>
        <p:txBody>
          <a:bodyPr/>
          <a:lstStyle/>
          <a:p>
            <a:fld id="{59BD2CB3-F025-4733-A39B-602DEDA38590}" type="slidenum">
              <a:rPr lang="en-US" smtClean="0">
                <a:solidFill>
                  <a:prstClr val="white"/>
                </a:solidFill>
              </a:rPr>
              <a:pPr/>
              <a:t>3</a:t>
            </a:fld>
            <a:endParaRPr lang="en-US" dirty="0">
              <a:solidFill>
                <a:prstClr val="white"/>
              </a:solidFill>
            </a:endParaRPr>
          </a:p>
        </p:txBody>
      </p:sp>
      <p:sp>
        <p:nvSpPr>
          <p:cNvPr id="6" name="Footer Placeholder 4"/>
          <p:cNvSpPr>
            <a:spLocks noGrp="1"/>
          </p:cNvSpPr>
          <p:nvPr>
            <p:ph type="ftr" sz="quarter" idx="11"/>
          </p:nvPr>
        </p:nvSpPr>
        <p:spPr>
          <a:xfrm>
            <a:off x="3686185" y="6459785"/>
            <a:ext cx="4822804" cy="365125"/>
          </a:xfrm>
        </p:spPr>
        <p:txBody>
          <a:bodyPr/>
          <a:lstStyle/>
          <a:p>
            <a:pPr>
              <a:defRPr/>
            </a:pPr>
            <a:r>
              <a:rPr lang="en-US" sz="800" b="0" dirty="0">
                <a:solidFill>
                  <a:schemeClr val="tx1"/>
                </a:solidFill>
              </a:rPr>
              <a:t>© WBK Legal 2019 This presentation is informational only and does not constitute legal advice.</a:t>
            </a:r>
          </a:p>
        </p:txBody>
      </p:sp>
    </p:spTree>
    <p:extLst>
      <p:ext uri="{BB962C8B-B14F-4D97-AF65-F5344CB8AC3E}">
        <p14:creationId xmlns:p14="http://schemas.microsoft.com/office/powerpoint/2010/main" val="3843011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i="1" dirty="0">
                <a:solidFill>
                  <a:schemeClr val="bg1"/>
                </a:solidFill>
              </a:rPr>
              <a:t>Weingarten</a:t>
            </a:r>
            <a:r>
              <a:rPr lang="en-US" sz="4000" b="1" dirty="0">
                <a:solidFill>
                  <a:schemeClr val="bg1"/>
                </a:solidFill>
              </a:rPr>
              <a:t> Rights, continued</a:t>
            </a:r>
          </a:p>
        </p:txBody>
      </p:sp>
      <p:sp>
        <p:nvSpPr>
          <p:cNvPr id="3" name="Content Placeholder 2"/>
          <p:cNvSpPr>
            <a:spLocks noGrp="1"/>
          </p:cNvSpPr>
          <p:nvPr>
            <p:ph idx="1"/>
          </p:nvPr>
        </p:nvSpPr>
        <p:spPr>
          <a:xfrm>
            <a:off x="1062681" y="2990334"/>
            <a:ext cx="10092999" cy="3292899"/>
          </a:xfrm>
        </p:spPr>
        <p:txBody>
          <a:bodyPr>
            <a:normAutofit/>
          </a:bodyPr>
          <a:lstStyle/>
          <a:p>
            <a:pPr>
              <a:buFont typeface="Wingdings" panose="05000000000000000000" pitchFamily="2" charset="2"/>
              <a:buChar char="§"/>
            </a:pPr>
            <a:r>
              <a:rPr lang="en-US" sz="2400" dirty="0"/>
              <a:t>Union – not employee – is entitled to choose representative, </a:t>
            </a:r>
            <a:r>
              <a:rPr lang="en-US" sz="2400" u="sng" dirty="0"/>
              <a:t>if</a:t>
            </a:r>
            <a:r>
              <a:rPr lang="en-US" sz="2400" dirty="0"/>
              <a:t> reasonably available and no extenuating circumstances</a:t>
            </a:r>
          </a:p>
          <a:p>
            <a:pPr>
              <a:buFont typeface="Wingdings" panose="05000000000000000000" pitchFamily="2" charset="2"/>
              <a:buChar char="§"/>
            </a:pPr>
            <a:r>
              <a:rPr lang="en-US" sz="2400" dirty="0"/>
              <a:t>Employee has right to private consultation with union representative before investigatory interview; also, during interview if “reasonable grounds” for doing so</a:t>
            </a:r>
          </a:p>
        </p:txBody>
      </p:sp>
      <p:sp>
        <p:nvSpPr>
          <p:cNvPr id="5" name="Slide Number Placeholder 4"/>
          <p:cNvSpPr>
            <a:spLocks noGrp="1"/>
          </p:cNvSpPr>
          <p:nvPr>
            <p:ph type="sldNum" sz="quarter" idx="12"/>
          </p:nvPr>
        </p:nvSpPr>
        <p:spPr/>
        <p:txBody>
          <a:bodyPr/>
          <a:lstStyle/>
          <a:p>
            <a:fld id="{59BD2CB3-F025-4733-A39B-602DEDA38590}" type="slidenum">
              <a:rPr lang="en-US" smtClean="0">
                <a:solidFill>
                  <a:prstClr val="white"/>
                </a:solidFill>
              </a:rPr>
              <a:pPr/>
              <a:t>4</a:t>
            </a:fld>
            <a:endParaRPr lang="en-US" dirty="0">
              <a:solidFill>
                <a:prstClr val="white"/>
              </a:solidFill>
            </a:endParaRPr>
          </a:p>
        </p:txBody>
      </p:sp>
      <p:sp>
        <p:nvSpPr>
          <p:cNvPr id="6" name="Footer Placeholder 4"/>
          <p:cNvSpPr>
            <a:spLocks noGrp="1"/>
          </p:cNvSpPr>
          <p:nvPr>
            <p:ph type="ftr" sz="quarter" idx="11"/>
          </p:nvPr>
        </p:nvSpPr>
        <p:spPr>
          <a:xfrm>
            <a:off x="3686185" y="6459785"/>
            <a:ext cx="4822804" cy="365125"/>
          </a:xfrm>
        </p:spPr>
        <p:txBody>
          <a:bodyPr/>
          <a:lstStyle/>
          <a:p>
            <a:pPr>
              <a:defRPr/>
            </a:pPr>
            <a:r>
              <a:rPr lang="en-US" sz="800" b="0" dirty="0">
                <a:solidFill>
                  <a:schemeClr val="tx1"/>
                </a:solidFill>
              </a:rPr>
              <a:t>© WBK Legal 2019 This presentation is informational only and does not constitute legal advice</a:t>
            </a:r>
            <a:r>
              <a:rPr lang="en-US" sz="800" dirty="0"/>
              <a:t>.</a:t>
            </a:r>
          </a:p>
        </p:txBody>
      </p:sp>
    </p:spTree>
    <p:extLst>
      <p:ext uri="{BB962C8B-B14F-4D97-AF65-F5344CB8AC3E}">
        <p14:creationId xmlns:p14="http://schemas.microsoft.com/office/powerpoint/2010/main" val="2605955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866830"/>
            <a:ext cx="8761413" cy="706964"/>
          </a:xfrm>
        </p:spPr>
        <p:txBody>
          <a:bodyPr>
            <a:normAutofit/>
          </a:bodyPr>
          <a:lstStyle/>
          <a:p>
            <a:r>
              <a:rPr lang="en-US" sz="4000" b="1" i="1" dirty="0">
                <a:solidFill>
                  <a:schemeClr val="bg1"/>
                </a:solidFill>
              </a:rPr>
              <a:t>Weingarten</a:t>
            </a:r>
            <a:r>
              <a:rPr lang="en-US" sz="4000" b="1" dirty="0">
                <a:solidFill>
                  <a:schemeClr val="bg1"/>
                </a:solidFill>
              </a:rPr>
              <a:t> Limitations</a:t>
            </a:r>
          </a:p>
        </p:txBody>
      </p:sp>
      <p:sp>
        <p:nvSpPr>
          <p:cNvPr id="3" name="Content Placeholder 2"/>
          <p:cNvSpPr>
            <a:spLocks noGrp="1"/>
          </p:cNvSpPr>
          <p:nvPr>
            <p:ph idx="1"/>
          </p:nvPr>
        </p:nvSpPr>
        <p:spPr>
          <a:xfrm>
            <a:off x="1154954" y="2561968"/>
            <a:ext cx="10000726" cy="3721266"/>
          </a:xfrm>
        </p:spPr>
        <p:txBody>
          <a:bodyPr>
            <a:normAutofit/>
          </a:bodyPr>
          <a:lstStyle/>
          <a:p>
            <a:pPr>
              <a:buFont typeface="Wingdings" panose="05000000000000000000" pitchFamily="2" charset="2"/>
              <a:buChar char="§"/>
            </a:pPr>
            <a:r>
              <a:rPr lang="en-US" sz="2400" dirty="0"/>
              <a:t>Employer has no duty to bargain with union over time, place, manner of investigatory interviews</a:t>
            </a:r>
          </a:p>
          <a:p>
            <a:pPr>
              <a:buFont typeface="Wingdings" panose="05000000000000000000" pitchFamily="2" charset="2"/>
              <a:buChar char="§"/>
            </a:pPr>
            <a:r>
              <a:rPr lang="en-US" sz="2400" dirty="0"/>
              <a:t>Employer may offer employee choice of no representative or no interview</a:t>
            </a:r>
          </a:p>
          <a:p>
            <a:pPr>
              <a:buFont typeface="Wingdings" panose="05000000000000000000" pitchFamily="2" charset="2"/>
              <a:buChar char="§"/>
            </a:pPr>
            <a:r>
              <a:rPr lang="en-US" sz="2400" dirty="0"/>
              <a:t>Exercise of </a:t>
            </a:r>
            <a:r>
              <a:rPr lang="en-US" sz="2400" i="1" dirty="0"/>
              <a:t>Weingarten </a:t>
            </a:r>
            <a:r>
              <a:rPr lang="en-US" sz="2400" dirty="0"/>
              <a:t>rights may not interfere with legitimate prerogatives of Employer</a:t>
            </a:r>
          </a:p>
          <a:p>
            <a:pPr>
              <a:buFont typeface="Wingdings" panose="05000000000000000000" pitchFamily="2" charset="2"/>
              <a:buChar char="§"/>
            </a:pPr>
            <a:r>
              <a:rPr lang="en-US" sz="2400" dirty="0"/>
              <a:t>Representative may speak and elicit favorable facts, but may not interfere with investigation</a:t>
            </a:r>
          </a:p>
        </p:txBody>
      </p:sp>
      <p:sp>
        <p:nvSpPr>
          <p:cNvPr id="5" name="Slide Number Placeholder 4"/>
          <p:cNvSpPr>
            <a:spLocks noGrp="1"/>
          </p:cNvSpPr>
          <p:nvPr>
            <p:ph type="sldNum" sz="quarter" idx="12"/>
          </p:nvPr>
        </p:nvSpPr>
        <p:spPr/>
        <p:txBody>
          <a:bodyPr/>
          <a:lstStyle/>
          <a:p>
            <a:fld id="{59BD2CB3-F025-4733-A39B-602DEDA38590}" type="slidenum">
              <a:rPr lang="en-US" smtClean="0">
                <a:solidFill>
                  <a:prstClr val="white"/>
                </a:solidFill>
              </a:rPr>
              <a:pPr/>
              <a:t>5</a:t>
            </a:fld>
            <a:endParaRPr lang="en-US" dirty="0">
              <a:solidFill>
                <a:prstClr val="white"/>
              </a:solidFill>
            </a:endParaRPr>
          </a:p>
        </p:txBody>
      </p:sp>
      <p:sp>
        <p:nvSpPr>
          <p:cNvPr id="6" name="Footer Placeholder 4"/>
          <p:cNvSpPr>
            <a:spLocks noGrp="1"/>
          </p:cNvSpPr>
          <p:nvPr>
            <p:ph type="ftr" sz="quarter" idx="11"/>
          </p:nvPr>
        </p:nvSpPr>
        <p:spPr>
          <a:xfrm>
            <a:off x="3686185" y="6459785"/>
            <a:ext cx="4822804" cy="365125"/>
          </a:xfrm>
        </p:spPr>
        <p:txBody>
          <a:bodyPr/>
          <a:lstStyle/>
          <a:p>
            <a:pPr>
              <a:defRPr/>
            </a:pPr>
            <a:r>
              <a:rPr lang="en-US" sz="800" b="0" dirty="0">
                <a:solidFill>
                  <a:schemeClr val="tx1"/>
                </a:solidFill>
              </a:rPr>
              <a:t>© WBK Legal 2019 This presentation is informational only and does not constitute legal advice</a:t>
            </a:r>
            <a:r>
              <a:rPr lang="en-US" sz="800" b="0" dirty="0"/>
              <a:t>.</a:t>
            </a:r>
          </a:p>
        </p:txBody>
      </p:sp>
    </p:spTree>
    <p:extLst>
      <p:ext uri="{BB962C8B-B14F-4D97-AF65-F5344CB8AC3E}">
        <p14:creationId xmlns:p14="http://schemas.microsoft.com/office/powerpoint/2010/main" val="393449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i="1" dirty="0">
                <a:solidFill>
                  <a:schemeClr val="bg1"/>
                </a:solidFill>
              </a:rPr>
              <a:t>Weingarten</a:t>
            </a:r>
            <a:r>
              <a:rPr lang="en-US" sz="4000" b="1" dirty="0">
                <a:solidFill>
                  <a:schemeClr val="bg1"/>
                </a:solidFill>
              </a:rPr>
              <a:t> Limitations, continued</a:t>
            </a:r>
          </a:p>
        </p:txBody>
      </p:sp>
      <p:sp>
        <p:nvSpPr>
          <p:cNvPr id="3" name="Content Placeholder 2"/>
          <p:cNvSpPr>
            <a:spLocks noGrp="1"/>
          </p:cNvSpPr>
          <p:nvPr>
            <p:ph idx="1"/>
          </p:nvPr>
        </p:nvSpPr>
        <p:spPr>
          <a:xfrm>
            <a:off x="1097280" y="2405448"/>
            <a:ext cx="10058400" cy="3877785"/>
          </a:xfrm>
        </p:spPr>
        <p:txBody>
          <a:bodyPr>
            <a:normAutofit lnSpcReduction="10000"/>
          </a:bodyPr>
          <a:lstStyle/>
          <a:p>
            <a:pPr>
              <a:buFont typeface="Arial" panose="020B0604020202020204" pitchFamily="34" charset="0"/>
              <a:buChar char="•"/>
            </a:pPr>
            <a:r>
              <a:rPr lang="en-US" sz="2400" dirty="0"/>
              <a:t>Employee has obligation to meet and cooperate with investigation; can’t engage in “delay tactics”</a:t>
            </a:r>
          </a:p>
          <a:p>
            <a:pPr>
              <a:buFont typeface="Arial" panose="020B0604020202020204" pitchFamily="34" charset="0"/>
              <a:buChar char="•"/>
            </a:pPr>
            <a:r>
              <a:rPr lang="en-US" sz="2400" dirty="0"/>
              <a:t>No “right to remain silent” about non-criminal matters</a:t>
            </a:r>
          </a:p>
          <a:p>
            <a:pPr lvl="1">
              <a:buFont typeface="Arial" panose="020B0604020202020204" pitchFamily="34" charset="0"/>
              <a:buChar char="•"/>
            </a:pPr>
            <a:r>
              <a:rPr lang="en-US" sz="2200" i="1" dirty="0"/>
              <a:t>Garrity</a:t>
            </a:r>
            <a:r>
              <a:rPr lang="en-US" sz="2200" dirty="0"/>
              <a:t> rights apply to self-incrimination</a:t>
            </a:r>
          </a:p>
          <a:p>
            <a:pPr>
              <a:buFont typeface="Arial" panose="020B0604020202020204" pitchFamily="34" charset="0"/>
              <a:buChar char="•"/>
            </a:pPr>
            <a:r>
              <a:rPr lang="en-US" sz="2400" dirty="0"/>
              <a:t>Union has no right to information at pre-disciplinary stage, unless CBA requires</a:t>
            </a:r>
          </a:p>
          <a:p>
            <a:pPr>
              <a:buFont typeface="Arial" panose="020B0604020202020204" pitchFamily="34" charset="0"/>
              <a:buChar char="•"/>
            </a:pPr>
            <a:r>
              <a:rPr lang="en-US" sz="2400" dirty="0"/>
              <a:t>Employee may waive right to representation</a:t>
            </a:r>
          </a:p>
          <a:p>
            <a:pPr>
              <a:buFont typeface="Arial" panose="020B0604020202020204" pitchFamily="34" charset="0"/>
              <a:buChar char="•"/>
            </a:pPr>
            <a:r>
              <a:rPr lang="en-US" sz="2400" i="1" dirty="0"/>
              <a:t>Weingarten </a:t>
            </a:r>
            <a:r>
              <a:rPr lang="en-US" sz="2400" dirty="0"/>
              <a:t>rule does not apply to interactions with “mere possibility of an adverse impact” on employment</a:t>
            </a:r>
          </a:p>
        </p:txBody>
      </p:sp>
      <p:sp>
        <p:nvSpPr>
          <p:cNvPr id="5" name="Slide Number Placeholder 4"/>
          <p:cNvSpPr>
            <a:spLocks noGrp="1"/>
          </p:cNvSpPr>
          <p:nvPr>
            <p:ph type="sldNum" sz="quarter" idx="12"/>
          </p:nvPr>
        </p:nvSpPr>
        <p:spPr/>
        <p:txBody>
          <a:bodyPr/>
          <a:lstStyle/>
          <a:p>
            <a:fld id="{59BD2CB3-F025-4733-A39B-602DEDA38590}" type="slidenum">
              <a:rPr lang="en-US" smtClean="0">
                <a:solidFill>
                  <a:prstClr val="white"/>
                </a:solidFill>
              </a:rPr>
              <a:pPr/>
              <a:t>6</a:t>
            </a:fld>
            <a:endParaRPr lang="en-US" dirty="0">
              <a:solidFill>
                <a:prstClr val="white"/>
              </a:solidFill>
            </a:endParaRPr>
          </a:p>
        </p:txBody>
      </p:sp>
      <p:sp>
        <p:nvSpPr>
          <p:cNvPr id="6" name="Footer Placeholder 4"/>
          <p:cNvSpPr>
            <a:spLocks noGrp="1"/>
          </p:cNvSpPr>
          <p:nvPr>
            <p:ph type="ftr" sz="quarter" idx="11"/>
          </p:nvPr>
        </p:nvSpPr>
        <p:spPr>
          <a:xfrm>
            <a:off x="3686185" y="6459785"/>
            <a:ext cx="4822804" cy="365125"/>
          </a:xfrm>
        </p:spPr>
        <p:txBody>
          <a:bodyPr/>
          <a:lstStyle/>
          <a:p>
            <a:pPr>
              <a:defRPr/>
            </a:pPr>
            <a:r>
              <a:rPr lang="en-US" sz="800" b="0" dirty="0">
                <a:solidFill>
                  <a:schemeClr val="tx1"/>
                </a:solidFill>
              </a:rPr>
              <a:t>© WBK Legal 2019 This presentation is informational only and does not constitute legal advice.</a:t>
            </a:r>
          </a:p>
        </p:txBody>
      </p:sp>
    </p:spTree>
    <p:extLst>
      <p:ext uri="{BB962C8B-B14F-4D97-AF65-F5344CB8AC3E}">
        <p14:creationId xmlns:p14="http://schemas.microsoft.com/office/powerpoint/2010/main" val="12948286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i="1" dirty="0">
                <a:solidFill>
                  <a:schemeClr val="bg1"/>
                </a:solidFill>
              </a:rPr>
              <a:t>Weingarten </a:t>
            </a:r>
            <a:r>
              <a:rPr lang="en-US" sz="4000" b="1" dirty="0">
                <a:solidFill>
                  <a:schemeClr val="bg1"/>
                </a:solidFill>
              </a:rPr>
              <a:t>in Practice</a:t>
            </a:r>
          </a:p>
        </p:txBody>
      </p:sp>
      <p:sp>
        <p:nvSpPr>
          <p:cNvPr id="3" name="Content Placeholder 2"/>
          <p:cNvSpPr>
            <a:spLocks noGrp="1"/>
          </p:cNvSpPr>
          <p:nvPr>
            <p:ph idx="1"/>
          </p:nvPr>
        </p:nvSpPr>
        <p:spPr>
          <a:xfrm>
            <a:off x="1132339" y="2314832"/>
            <a:ext cx="10058400" cy="4050780"/>
          </a:xfrm>
        </p:spPr>
        <p:txBody>
          <a:bodyPr>
            <a:normAutofit fontScale="92500"/>
          </a:bodyPr>
          <a:lstStyle/>
          <a:p>
            <a:pPr>
              <a:buFont typeface="Arial" panose="020B0604020202020204" pitchFamily="34" charset="0"/>
              <a:buChar char="•"/>
            </a:pPr>
            <a:r>
              <a:rPr lang="en-US" sz="2400" dirty="0"/>
              <a:t>Additional contractual protection for “Required Meetings and Hearings”</a:t>
            </a:r>
          </a:p>
          <a:p>
            <a:pPr lvl="1">
              <a:buFont typeface="Arial" panose="020B0604020202020204" pitchFamily="34" charset="0"/>
              <a:buChar char="•"/>
            </a:pPr>
            <a:r>
              <a:rPr lang="en-US" sz="2000" b="1" dirty="0"/>
              <a:t>“</a:t>
            </a:r>
            <a:r>
              <a:rPr lang="en-US" sz="2000" dirty="0"/>
              <a:t>When an employee is required by the Director or the Employer to appear before him/her or them or any committee thereof for the purpose of discussing the continuation in employment of that employee, such employee shall be given prior written notice of not less than five (5) school days and shall be entitled to have a representative of the Federation present to advise him or her if he or she so elects.” CBA at44, § 48</a:t>
            </a:r>
          </a:p>
          <a:p>
            <a:pPr>
              <a:buFont typeface="Arial" panose="020B0604020202020204" pitchFamily="34" charset="0"/>
              <a:buChar char="•"/>
            </a:pPr>
            <a:r>
              <a:rPr lang="en-US" sz="2400" dirty="0"/>
              <a:t>Steel Center will typically notify Federation representatives (as well as employee) that investigatory interview has been scheduled</a:t>
            </a:r>
          </a:p>
          <a:p>
            <a:pPr>
              <a:buFont typeface="Arial" panose="020B0604020202020204" pitchFamily="34" charset="0"/>
              <a:buChar char="•"/>
            </a:pPr>
            <a:r>
              <a:rPr lang="en-US" sz="2400" dirty="0"/>
              <a:t>Steel Center requests written waiver of right to union representation</a:t>
            </a:r>
          </a:p>
        </p:txBody>
      </p:sp>
      <p:sp>
        <p:nvSpPr>
          <p:cNvPr id="5" name="Slide Number Placeholder 4"/>
          <p:cNvSpPr>
            <a:spLocks noGrp="1"/>
          </p:cNvSpPr>
          <p:nvPr>
            <p:ph type="sldNum" sz="quarter" idx="12"/>
          </p:nvPr>
        </p:nvSpPr>
        <p:spPr/>
        <p:txBody>
          <a:bodyPr/>
          <a:lstStyle/>
          <a:p>
            <a:fld id="{59BD2CB3-F025-4733-A39B-602DEDA38590}" type="slidenum">
              <a:rPr lang="en-US" smtClean="0">
                <a:solidFill>
                  <a:prstClr val="white"/>
                </a:solidFill>
              </a:rPr>
              <a:pPr/>
              <a:t>7</a:t>
            </a:fld>
            <a:endParaRPr lang="en-US" dirty="0">
              <a:solidFill>
                <a:prstClr val="white"/>
              </a:solidFill>
            </a:endParaRPr>
          </a:p>
        </p:txBody>
      </p:sp>
      <p:sp>
        <p:nvSpPr>
          <p:cNvPr id="6" name="Footer Placeholder 4"/>
          <p:cNvSpPr>
            <a:spLocks noGrp="1"/>
          </p:cNvSpPr>
          <p:nvPr>
            <p:ph type="ftr" sz="quarter" idx="11"/>
          </p:nvPr>
        </p:nvSpPr>
        <p:spPr>
          <a:xfrm>
            <a:off x="3447287" y="6368262"/>
            <a:ext cx="4822804" cy="365125"/>
          </a:xfrm>
        </p:spPr>
        <p:txBody>
          <a:bodyPr/>
          <a:lstStyle/>
          <a:p>
            <a:pPr>
              <a:defRPr/>
            </a:pPr>
            <a:r>
              <a:rPr lang="en-US" sz="800" b="0" dirty="0">
                <a:solidFill>
                  <a:schemeClr val="tx1"/>
                </a:solidFill>
              </a:rPr>
              <a:t>© WBK Legal 2019 This presentation is informational only and does not constitute legal advice.</a:t>
            </a:r>
          </a:p>
        </p:txBody>
      </p:sp>
    </p:spTree>
    <p:extLst>
      <p:ext uri="{BB962C8B-B14F-4D97-AF65-F5344CB8AC3E}">
        <p14:creationId xmlns:p14="http://schemas.microsoft.com/office/powerpoint/2010/main" val="940507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i="1" dirty="0">
                <a:solidFill>
                  <a:schemeClr val="bg1"/>
                </a:solidFill>
              </a:rPr>
              <a:t>Loudermill</a:t>
            </a:r>
            <a:r>
              <a:rPr lang="en-US" sz="4000" b="1" dirty="0">
                <a:solidFill>
                  <a:schemeClr val="bg1"/>
                </a:solidFill>
              </a:rPr>
              <a:t> Rights</a:t>
            </a:r>
          </a:p>
        </p:txBody>
      </p:sp>
      <p:sp>
        <p:nvSpPr>
          <p:cNvPr id="3" name="Content Placeholder 2"/>
          <p:cNvSpPr>
            <a:spLocks noGrp="1"/>
          </p:cNvSpPr>
          <p:nvPr>
            <p:ph idx="1"/>
          </p:nvPr>
        </p:nvSpPr>
        <p:spPr>
          <a:xfrm>
            <a:off x="1154954" y="2362058"/>
            <a:ext cx="8825659" cy="3416300"/>
          </a:xfrm>
        </p:spPr>
        <p:txBody>
          <a:bodyPr>
            <a:noAutofit/>
          </a:bodyPr>
          <a:lstStyle/>
          <a:p>
            <a:pPr>
              <a:buFont typeface="Arial" panose="020B0604020202020204" pitchFamily="34" charset="0"/>
              <a:buChar char="•"/>
            </a:pPr>
            <a:r>
              <a:rPr lang="en-US" b="1" dirty="0"/>
              <a:t>Rule: </a:t>
            </a:r>
            <a:r>
              <a:rPr lang="en-US" dirty="0"/>
              <a:t>Before a public employer may deprive an employee of a property interest in employment, it must provide the employee with (1) oral or written notice of the charges, (2) an explanation of the employer’s evidence and (3) an opportunity to respond in person or in writing</a:t>
            </a:r>
          </a:p>
          <a:p>
            <a:pPr lvl="1">
              <a:buFont typeface="Arial" panose="020B0604020202020204" pitchFamily="34" charset="0"/>
              <a:buChar char="•"/>
            </a:pPr>
            <a:r>
              <a:rPr lang="en-US" sz="1800" dirty="0"/>
              <a:t>Employees have a property interest in employment when they can be removed only for cause (not “at will”)</a:t>
            </a:r>
          </a:p>
          <a:p>
            <a:pPr lvl="1">
              <a:buFont typeface="Arial" panose="020B0604020202020204" pitchFamily="34" charset="0"/>
              <a:buChar char="•"/>
            </a:pPr>
            <a:r>
              <a:rPr lang="en-US" sz="1800" dirty="0"/>
              <a:t>Basically, this rule applies to employer action that would result in loss of pay – e.g., unpaid suspension, termination or disciplinary demotion</a:t>
            </a:r>
          </a:p>
          <a:p>
            <a:pPr>
              <a:buFont typeface="Arial" panose="020B0604020202020204" pitchFamily="34" charset="0"/>
              <a:buChar char="•"/>
            </a:pPr>
            <a:r>
              <a:rPr lang="en-US" dirty="0"/>
              <a:t>Requirement of 14</a:t>
            </a:r>
            <a:r>
              <a:rPr lang="en-US" baseline="30000" dirty="0"/>
              <a:t>th</a:t>
            </a:r>
            <a:r>
              <a:rPr lang="en-US" dirty="0"/>
              <a:t> Amendment to U.S. Constitution, as interpreted by U.S. Supreme Court in </a:t>
            </a:r>
            <a:r>
              <a:rPr lang="en-US" i="1" dirty="0"/>
              <a:t>Cleveland Board of Education v. </a:t>
            </a:r>
            <a:r>
              <a:rPr lang="en-US" i="1" dirty="0" err="1"/>
              <a:t>Loudermill</a:t>
            </a:r>
            <a:r>
              <a:rPr lang="en-US" i="1" dirty="0"/>
              <a:t> </a:t>
            </a:r>
            <a:r>
              <a:rPr lang="en-US" dirty="0"/>
              <a:t>(1984)</a:t>
            </a:r>
          </a:p>
          <a:p>
            <a:pPr marL="0" indent="0">
              <a:buNone/>
            </a:pPr>
            <a:endParaRPr lang="en-US" dirty="0"/>
          </a:p>
        </p:txBody>
      </p:sp>
      <p:sp>
        <p:nvSpPr>
          <p:cNvPr id="5" name="Slide Number Placeholder 4"/>
          <p:cNvSpPr>
            <a:spLocks noGrp="1"/>
          </p:cNvSpPr>
          <p:nvPr>
            <p:ph type="sldNum" sz="quarter" idx="12"/>
          </p:nvPr>
        </p:nvSpPr>
        <p:spPr/>
        <p:txBody>
          <a:bodyPr/>
          <a:lstStyle/>
          <a:p>
            <a:fld id="{59BD2CB3-F025-4733-A39B-602DEDA38590}" type="slidenum">
              <a:rPr lang="en-US" smtClean="0">
                <a:solidFill>
                  <a:prstClr val="white"/>
                </a:solidFill>
              </a:rPr>
              <a:pPr/>
              <a:t>8</a:t>
            </a:fld>
            <a:endParaRPr lang="en-US" dirty="0">
              <a:solidFill>
                <a:prstClr val="white"/>
              </a:solidFill>
            </a:endParaRPr>
          </a:p>
        </p:txBody>
      </p:sp>
      <p:sp>
        <p:nvSpPr>
          <p:cNvPr id="6" name="Footer Placeholder 4"/>
          <p:cNvSpPr>
            <a:spLocks noGrp="1"/>
          </p:cNvSpPr>
          <p:nvPr>
            <p:ph type="ftr" sz="quarter" idx="11"/>
          </p:nvPr>
        </p:nvSpPr>
        <p:spPr>
          <a:xfrm>
            <a:off x="3686185" y="6459785"/>
            <a:ext cx="4822804" cy="365125"/>
          </a:xfrm>
        </p:spPr>
        <p:txBody>
          <a:bodyPr/>
          <a:lstStyle/>
          <a:p>
            <a:pPr>
              <a:defRPr/>
            </a:pPr>
            <a:r>
              <a:rPr lang="en-US" sz="800" b="0" dirty="0">
                <a:solidFill>
                  <a:schemeClr val="tx1"/>
                </a:solidFill>
              </a:rPr>
              <a:t>© WBK Legal 2019 This presentation is informational only and does not constitute legal advice</a:t>
            </a:r>
            <a:r>
              <a:rPr lang="en-US" b="0" dirty="0">
                <a:solidFill>
                  <a:schemeClr val="tx1"/>
                </a:solidFill>
              </a:rPr>
              <a:t>.</a:t>
            </a:r>
          </a:p>
        </p:txBody>
      </p:sp>
    </p:spTree>
    <p:extLst>
      <p:ext uri="{BB962C8B-B14F-4D97-AF65-F5344CB8AC3E}">
        <p14:creationId xmlns:p14="http://schemas.microsoft.com/office/powerpoint/2010/main" val="40463667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i="1" dirty="0">
                <a:solidFill>
                  <a:schemeClr val="bg1"/>
                </a:solidFill>
              </a:rPr>
              <a:t>Loudermill</a:t>
            </a:r>
            <a:r>
              <a:rPr lang="en-US" sz="4000" b="1" dirty="0">
                <a:solidFill>
                  <a:schemeClr val="bg1"/>
                </a:solidFill>
              </a:rPr>
              <a:t> Limitations</a:t>
            </a:r>
          </a:p>
        </p:txBody>
      </p:sp>
      <p:sp>
        <p:nvSpPr>
          <p:cNvPr id="3" name="Content Placeholder 2"/>
          <p:cNvSpPr>
            <a:spLocks noGrp="1"/>
          </p:cNvSpPr>
          <p:nvPr>
            <p:ph idx="1"/>
          </p:nvPr>
        </p:nvSpPr>
        <p:spPr/>
        <p:txBody>
          <a:bodyPr>
            <a:noAutofit/>
          </a:bodyPr>
          <a:lstStyle/>
          <a:p>
            <a:pPr>
              <a:buFont typeface="Arial" panose="020B0604020202020204" pitchFamily="34" charset="0"/>
              <a:buChar char="•"/>
            </a:pPr>
            <a:r>
              <a:rPr lang="en-US" sz="2400" dirty="0"/>
              <a:t>Advance notice not required</a:t>
            </a:r>
          </a:p>
          <a:p>
            <a:pPr>
              <a:buFont typeface="Arial" panose="020B0604020202020204" pitchFamily="34" charset="0"/>
              <a:buChar char="•"/>
            </a:pPr>
            <a:r>
              <a:rPr lang="en-US" sz="2400" dirty="0"/>
              <a:t>Detailed statement of charges not required (unlike School Code)</a:t>
            </a:r>
          </a:p>
          <a:p>
            <a:pPr>
              <a:buFont typeface="Arial" panose="020B0604020202020204" pitchFamily="34" charset="0"/>
              <a:buChar char="•"/>
            </a:pPr>
            <a:r>
              <a:rPr lang="en-US" sz="2400" dirty="0"/>
              <a:t>Employee/union not entitled to particular evidence, unless CBA requires</a:t>
            </a:r>
          </a:p>
          <a:p>
            <a:pPr>
              <a:buFont typeface="Arial" panose="020B0604020202020204" pitchFamily="34" charset="0"/>
              <a:buChar char="•"/>
            </a:pPr>
            <a:r>
              <a:rPr lang="en-US" sz="2400" dirty="0"/>
              <a:t>Brief, informal hearing is sufficient</a:t>
            </a:r>
          </a:p>
          <a:p>
            <a:pPr>
              <a:buFont typeface="Arial" panose="020B0604020202020204" pitchFamily="34" charset="0"/>
              <a:buChar char="•"/>
            </a:pPr>
            <a:r>
              <a:rPr lang="en-US" sz="2400" dirty="0"/>
              <a:t>Employer need not provide impartial decisionmaker</a:t>
            </a:r>
          </a:p>
          <a:p>
            <a:pPr>
              <a:buFont typeface="Arial" panose="020B0604020202020204" pitchFamily="34" charset="0"/>
              <a:buChar char="•"/>
            </a:pPr>
            <a:r>
              <a:rPr lang="en-US" sz="2400" i="1" dirty="0"/>
              <a:t>Loudermill</a:t>
            </a:r>
            <a:r>
              <a:rPr lang="en-US" sz="2400" dirty="0"/>
              <a:t> rights may be waived</a:t>
            </a:r>
            <a:endParaRPr lang="en-US" sz="2400" i="1" dirty="0"/>
          </a:p>
          <a:p>
            <a:pPr marL="0" indent="0">
              <a:buNone/>
            </a:pPr>
            <a:endParaRPr lang="en-US" sz="2400" dirty="0"/>
          </a:p>
        </p:txBody>
      </p:sp>
      <p:sp>
        <p:nvSpPr>
          <p:cNvPr id="5" name="Slide Number Placeholder 4"/>
          <p:cNvSpPr>
            <a:spLocks noGrp="1"/>
          </p:cNvSpPr>
          <p:nvPr>
            <p:ph type="sldNum" sz="quarter" idx="12"/>
          </p:nvPr>
        </p:nvSpPr>
        <p:spPr/>
        <p:txBody>
          <a:bodyPr/>
          <a:lstStyle/>
          <a:p>
            <a:fld id="{59BD2CB3-F025-4733-A39B-602DEDA38590}" type="slidenum">
              <a:rPr lang="en-US" smtClean="0">
                <a:solidFill>
                  <a:prstClr val="white"/>
                </a:solidFill>
              </a:rPr>
              <a:pPr/>
              <a:t>9</a:t>
            </a:fld>
            <a:endParaRPr lang="en-US" dirty="0">
              <a:solidFill>
                <a:prstClr val="white"/>
              </a:solidFill>
            </a:endParaRPr>
          </a:p>
        </p:txBody>
      </p:sp>
      <p:sp>
        <p:nvSpPr>
          <p:cNvPr id="6" name="Footer Placeholder 4"/>
          <p:cNvSpPr>
            <a:spLocks noGrp="1"/>
          </p:cNvSpPr>
          <p:nvPr>
            <p:ph type="ftr" sz="quarter" idx="11"/>
          </p:nvPr>
        </p:nvSpPr>
        <p:spPr>
          <a:xfrm>
            <a:off x="3686185" y="6459785"/>
            <a:ext cx="4822804" cy="365125"/>
          </a:xfrm>
        </p:spPr>
        <p:txBody>
          <a:bodyPr/>
          <a:lstStyle/>
          <a:p>
            <a:pPr>
              <a:defRPr/>
            </a:pPr>
            <a:r>
              <a:rPr lang="en-US" sz="800" b="0" dirty="0">
                <a:solidFill>
                  <a:schemeClr val="tx1"/>
                </a:solidFill>
              </a:rPr>
              <a:t>© WBK Legal 2019 This presentation is informational only and does not constitute legal advice.</a:t>
            </a:r>
          </a:p>
        </p:txBody>
      </p:sp>
    </p:spTree>
    <p:extLst>
      <p:ext uri="{BB962C8B-B14F-4D97-AF65-F5344CB8AC3E}">
        <p14:creationId xmlns:p14="http://schemas.microsoft.com/office/powerpoint/2010/main" val="14046404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2507</Words>
  <Application>Microsoft Office PowerPoint</Application>
  <PresentationFormat>Widescreen</PresentationFormat>
  <Paragraphs>236</Paragraphs>
  <Slides>24</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Century Gothic</vt:lpstr>
      <vt:lpstr>Wingdings</vt:lpstr>
      <vt:lpstr>Wingdings 3</vt:lpstr>
      <vt:lpstr>Ion Boardroom</vt:lpstr>
      <vt:lpstr> EMPLOYEE DUE PROCESS </vt:lpstr>
      <vt:lpstr>Due Process for School Employees</vt:lpstr>
      <vt:lpstr>Weingarten Rights</vt:lpstr>
      <vt:lpstr>Weingarten Rights, continued</vt:lpstr>
      <vt:lpstr>Weingarten Limitations</vt:lpstr>
      <vt:lpstr>Weingarten Limitations, continued</vt:lpstr>
      <vt:lpstr>Weingarten in Practice</vt:lpstr>
      <vt:lpstr>Loudermill Rights</vt:lpstr>
      <vt:lpstr>Loudermill Limitations</vt:lpstr>
      <vt:lpstr>Loudermill in Practice</vt:lpstr>
      <vt:lpstr>Grounds for Dismissal of a Professional Employee</vt:lpstr>
      <vt:lpstr>Dismissal of a Professional Employee, Continued</vt:lpstr>
      <vt:lpstr>Initiating Termination Proceedings</vt:lpstr>
      <vt:lpstr>JONES RESOLUTION </vt:lpstr>
      <vt:lpstr>Election of Remedies</vt:lpstr>
      <vt:lpstr>Arbitration</vt:lpstr>
      <vt:lpstr>Rules for Arbitration</vt:lpstr>
      <vt:lpstr>Judicial Review of Arbitration Decisions</vt:lpstr>
      <vt:lpstr>Judicial Review: Legal Standard</vt:lpstr>
      <vt:lpstr>Board Hearing</vt:lpstr>
      <vt:lpstr>Other Public Employees – 514 or Non-Professional </vt:lpstr>
      <vt:lpstr>The Process Due </vt:lpstr>
      <vt:lpstr>Notice and Statement of Charges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EMPLOYEE DUE PROCESS</dc:title>
  <dc:creator>Michelle Harrington</dc:creator>
  <cp:lastModifiedBy>Cindy Roche</cp:lastModifiedBy>
  <cp:revision>6</cp:revision>
  <dcterms:created xsi:type="dcterms:W3CDTF">2019-06-24T18:07:45Z</dcterms:created>
  <dcterms:modified xsi:type="dcterms:W3CDTF">2019-07-29T11:37:20Z</dcterms:modified>
</cp:coreProperties>
</file>